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21"/>
  </p:notesMasterIdLst>
  <p:handoutMasterIdLst>
    <p:handoutMasterId r:id="rId22"/>
  </p:handoutMasterIdLst>
  <p:sldIdLst>
    <p:sldId id="256" r:id="rId2"/>
    <p:sldId id="257" r:id="rId3"/>
    <p:sldId id="305" r:id="rId4"/>
    <p:sldId id="343" r:id="rId5"/>
    <p:sldId id="336" r:id="rId6"/>
    <p:sldId id="333" r:id="rId7"/>
    <p:sldId id="324" r:id="rId8"/>
    <p:sldId id="338" r:id="rId9"/>
    <p:sldId id="342" r:id="rId10"/>
    <p:sldId id="339" r:id="rId11"/>
    <p:sldId id="340" r:id="rId12"/>
    <p:sldId id="341" r:id="rId13"/>
    <p:sldId id="353" r:id="rId14"/>
    <p:sldId id="344" r:id="rId15"/>
    <p:sldId id="318" r:id="rId16"/>
    <p:sldId id="352" r:id="rId17"/>
    <p:sldId id="346" r:id="rId18"/>
    <p:sldId id="350" r:id="rId19"/>
    <p:sldId id="332" r:id="rId20"/>
  </p:sldIdLst>
  <p:sldSz cx="13716000" cy="10287000"/>
  <p:notesSz cx="9144000" cy="6858000"/>
  <p:embeddedFontLst>
    <p:embeddedFont>
      <p:font typeface="Quicksand" pitchFamily="2" charset="0"/>
      <p:regular r:id="rId23"/>
      <p:bold r:id="rId24"/>
    </p:embeddedFont>
    <p:embeddedFont>
      <p:font typeface="Quicksand Bold" pitchFamily="2" charset="0"/>
      <p:regular r:id="rId25"/>
      <p:bold r:id="rId26"/>
    </p:embeddedFont>
    <p:embeddedFont>
      <p:font typeface="Source Sans Pro" panose="020B0503030403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B24"/>
    <a:srgbClr val="FF6600"/>
    <a:srgbClr val="2F8E92"/>
    <a:srgbClr val="FF8633"/>
    <a:srgbClr val="E8A027"/>
    <a:srgbClr val="1F464F"/>
    <a:srgbClr val="FF6F0D"/>
    <a:srgbClr val="0F8D93"/>
    <a:srgbClr val="F3C3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45763" autoAdjust="0"/>
  </p:normalViewPr>
  <p:slideViewPr>
    <p:cSldViewPr>
      <p:cViewPr varScale="1">
        <p:scale>
          <a:sx n="31" d="100"/>
          <a:sy n="31" d="100"/>
        </p:scale>
        <p:origin x="2622" y="78"/>
      </p:cViewPr>
      <p:guideLst>
        <p:guide orient="horz" pos="2160"/>
        <p:guide pos="2160"/>
      </p:guideLst>
    </p:cSldViewPr>
  </p:slideViewPr>
  <p:outlineViewPr>
    <p:cViewPr>
      <p:scale>
        <a:sx n="33" d="100"/>
        <a:sy n="33" d="100"/>
      </p:scale>
      <p:origin x="0" y="0"/>
    </p:cViewPr>
  </p:outlineViewPr>
  <p:notesTextViewPr>
    <p:cViewPr>
      <p:scale>
        <a:sx n="3" d="2"/>
        <a:sy n="3" d="2"/>
      </p:scale>
      <p:origin x="0" y="-3690"/>
    </p:cViewPr>
  </p:notesTextViewPr>
  <p:sorterViewPr>
    <p:cViewPr>
      <p:scale>
        <a:sx n="100" d="100"/>
        <a:sy n="100" d="100"/>
      </p:scale>
      <p:origin x="0" y="0"/>
    </p:cViewPr>
  </p:sorterViewPr>
  <p:notesViewPr>
    <p:cSldViewPr>
      <p:cViewPr varScale="1">
        <p:scale>
          <a:sx n="127" d="100"/>
          <a:sy n="127" d="100"/>
        </p:scale>
        <p:origin x="199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8F345-7DFA-4B21-9043-46090C7EDDE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266E3C06-2963-4A7F-B33B-03F0F0F57F11}">
      <dgm:prSet/>
      <dgm:spPr/>
      <dgm:t>
        <a:bodyPr/>
        <a:lstStyle/>
        <a:p>
          <a:r>
            <a:rPr lang="en-AU" dirty="0"/>
            <a:t>What safety means for children and young people</a:t>
          </a:r>
          <a:endParaRPr lang="en-US" dirty="0"/>
        </a:p>
      </dgm:t>
    </dgm:pt>
    <dgm:pt modelId="{B672E62E-48AD-476A-B6D5-BEF297577A09}" type="parTrans" cxnId="{5D798310-F6D8-48CC-A180-B232D8558111}">
      <dgm:prSet/>
      <dgm:spPr/>
      <dgm:t>
        <a:bodyPr/>
        <a:lstStyle/>
        <a:p>
          <a:endParaRPr lang="en-US"/>
        </a:p>
      </dgm:t>
    </dgm:pt>
    <dgm:pt modelId="{5177EDCE-4379-4B40-9197-916FAAAECBE5}" type="sibTrans" cxnId="{5D798310-F6D8-48CC-A180-B232D8558111}">
      <dgm:prSet/>
      <dgm:spPr/>
      <dgm:t>
        <a:bodyPr/>
        <a:lstStyle/>
        <a:p>
          <a:endParaRPr lang="en-US"/>
        </a:p>
      </dgm:t>
    </dgm:pt>
    <dgm:pt modelId="{F1465E77-CCD4-4B34-BC12-F249B84DB8BE}">
      <dgm:prSet/>
      <dgm:spPr/>
      <dgm:t>
        <a:bodyPr/>
        <a:lstStyle/>
        <a:p>
          <a:r>
            <a:rPr lang="en-AU" dirty="0"/>
            <a:t>Where do we need to focus our efforts?</a:t>
          </a:r>
          <a:endParaRPr lang="en-US" dirty="0"/>
        </a:p>
      </dgm:t>
    </dgm:pt>
    <dgm:pt modelId="{DFFB981A-A8BB-42B8-A14B-013897C5EE0F}" type="parTrans" cxnId="{B5D54732-CFEC-4907-8331-3967F458D0FB}">
      <dgm:prSet/>
      <dgm:spPr/>
      <dgm:t>
        <a:bodyPr/>
        <a:lstStyle/>
        <a:p>
          <a:endParaRPr lang="en-US"/>
        </a:p>
      </dgm:t>
    </dgm:pt>
    <dgm:pt modelId="{AD5363A7-4B39-41DF-974D-EAF737471753}" type="sibTrans" cxnId="{B5D54732-CFEC-4907-8331-3967F458D0FB}">
      <dgm:prSet/>
      <dgm:spPr/>
      <dgm:t>
        <a:bodyPr/>
        <a:lstStyle/>
        <a:p>
          <a:endParaRPr lang="en-US"/>
        </a:p>
      </dgm:t>
    </dgm:pt>
    <dgm:pt modelId="{A0DC9494-A954-4E12-883A-3B745E7F6817}">
      <dgm:prSet/>
      <dgm:spPr/>
      <dgm:t>
        <a:bodyPr/>
        <a:lstStyle/>
        <a:p>
          <a:r>
            <a:rPr lang="en-AU" dirty="0"/>
            <a:t>Creating safety for children</a:t>
          </a:r>
          <a:endParaRPr lang="en-US" dirty="0"/>
        </a:p>
      </dgm:t>
    </dgm:pt>
    <dgm:pt modelId="{EB68A275-E869-49A3-9C36-A1C8894D81EF}" type="parTrans" cxnId="{BE15F67A-D62E-4198-B2A8-352BFBEBF569}">
      <dgm:prSet/>
      <dgm:spPr/>
      <dgm:t>
        <a:bodyPr/>
        <a:lstStyle/>
        <a:p>
          <a:endParaRPr lang="en-US"/>
        </a:p>
      </dgm:t>
    </dgm:pt>
    <dgm:pt modelId="{77B17840-4F00-4A9F-AD3A-FC65123CD2CB}" type="sibTrans" cxnId="{BE15F67A-D62E-4198-B2A8-352BFBEBF569}">
      <dgm:prSet/>
      <dgm:spPr/>
      <dgm:t>
        <a:bodyPr/>
        <a:lstStyle/>
        <a:p>
          <a:endParaRPr lang="en-US"/>
        </a:p>
      </dgm:t>
    </dgm:pt>
    <dgm:pt modelId="{9404E3CE-CCBF-475C-A750-C8B316264E12}">
      <dgm:prSet/>
      <dgm:spPr/>
      <dgm:t>
        <a:bodyPr/>
        <a:lstStyle/>
        <a:p>
          <a:r>
            <a:rPr lang="en-AU" dirty="0"/>
            <a:t>Next steps</a:t>
          </a:r>
          <a:endParaRPr lang="en-US" dirty="0"/>
        </a:p>
      </dgm:t>
    </dgm:pt>
    <dgm:pt modelId="{CB0235D7-7B2A-4CEA-B489-3BFFBC105A16}" type="parTrans" cxnId="{606BD80E-7FE1-4036-8FCC-E9F612483AA3}">
      <dgm:prSet/>
      <dgm:spPr/>
      <dgm:t>
        <a:bodyPr/>
        <a:lstStyle/>
        <a:p>
          <a:endParaRPr lang="en-US"/>
        </a:p>
      </dgm:t>
    </dgm:pt>
    <dgm:pt modelId="{868605EC-9615-4E7C-9F8E-862B007ED4B8}" type="sibTrans" cxnId="{606BD80E-7FE1-4036-8FCC-E9F612483AA3}">
      <dgm:prSet/>
      <dgm:spPr/>
      <dgm:t>
        <a:bodyPr/>
        <a:lstStyle/>
        <a:p>
          <a:endParaRPr lang="en-US"/>
        </a:p>
      </dgm:t>
    </dgm:pt>
    <dgm:pt modelId="{58D3E247-1D3D-4F10-8820-FBB9D2C7B75B}">
      <dgm:prSet/>
      <dgm:spPr/>
      <dgm:t>
        <a:bodyPr/>
        <a:lstStyle/>
        <a:p>
          <a:r>
            <a:rPr lang="en-AU" dirty="0"/>
            <a:t>About the ACT Child Safe Standards Scheme</a:t>
          </a:r>
        </a:p>
      </dgm:t>
    </dgm:pt>
    <dgm:pt modelId="{66DA7CE4-288A-466D-B944-C15BA8D2465B}" type="parTrans" cxnId="{3422C5B0-947F-4758-91A3-37BE1F0C3425}">
      <dgm:prSet/>
      <dgm:spPr/>
      <dgm:t>
        <a:bodyPr/>
        <a:lstStyle/>
        <a:p>
          <a:endParaRPr lang="en-AU"/>
        </a:p>
      </dgm:t>
    </dgm:pt>
    <dgm:pt modelId="{C75128DA-DBC2-4E86-86AE-1528AA1A4925}" type="sibTrans" cxnId="{3422C5B0-947F-4758-91A3-37BE1F0C3425}">
      <dgm:prSet/>
      <dgm:spPr/>
      <dgm:t>
        <a:bodyPr/>
        <a:lstStyle/>
        <a:p>
          <a:endParaRPr lang="en-AU"/>
        </a:p>
      </dgm:t>
    </dgm:pt>
    <dgm:pt modelId="{F910961C-2295-43C9-91E2-963E371261F4}" type="pres">
      <dgm:prSet presAssocID="{4288F345-7DFA-4B21-9043-46090C7EDDE7}" presName="linear" presStyleCnt="0">
        <dgm:presLayoutVars>
          <dgm:animLvl val="lvl"/>
          <dgm:resizeHandles val="exact"/>
        </dgm:presLayoutVars>
      </dgm:prSet>
      <dgm:spPr/>
    </dgm:pt>
    <dgm:pt modelId="{F01CEEBF-C13C-47F1-A6A7-C62502051BA5}" type="pres">
      <dgm:prSet presAssocID="{266E3C06-2963-4A7F-B33B-03F0F0F57F11}" presName="parentText" presStyleLbl="node1" presStyleIdx="0" presStyleCnt="5" custLinFactY="100000" custLinFactNeighborX="0" custLinFactNeighborY="102055">
        <dgm:presLayoutVars>
          <dgm:chMax val="0"/>
          <dgm:bulletEnabled val="1"/>
        </dgm:presLayoutVars>
      </dgm:prSet>
      <dgm:spPr/>
    </dgm:pt>
    <dgm:pt modelId="{201F3096-0022-4480-8275-E7FE6A9B4772}" type="pres">
      <dgm:prSet presAssocID="{5177EDCE-4379-4B40-9197-916FAAAECBE5}" presName="spacer" presStyleCnt="0"/>
      <dgm:spPr/>
    </dgm:pt>
    <dgm:pt modelId="{398F04BD-ED4F-4478-AA87-2A40FB864E85}" type="pres">
      <dgm:prSet presAssocID="{58D3E247-1D3D-4F10-8820-FBB9D2C7B75B}" presName="parentText" presStyleLbl="node1" presStyleIdx="1" presStyleCnt="5" custLinFactY="-97585" custLinFactNeighborX="0" custLinFactNeighborY="-100000">
        <dgm:presLayoutVars>
          <dgm:chMax val="0"/>
          <dgm:bulletEnabled val="1"/>
        </dgm:presLayoutVars>
      </dgm:prSet>
      <dgm:spPr/>
    </dgm:pt>
    <dgm:pt modelId="{DED895E9-6CA4-4064-B0AF-5495315FEC35}" type="pres">
      <dgm:prSet presAssocID="{C75128DA-DBC2-4E86-86AE-1528AA1A4925}" presName="spacer" presStyleCnt="0"/>
      <dgm:spPr/>
    </dgm:pt>
    <dgm:pt modelId="{77C26F35-9E87-41BB-9FDD-06D475FFEFEC}" type="pres">
      <dgm:prSet presAssocID="{F1465E77-CCD4-4B34-BC12-F249B84DB8BE}" presName="parentText" presStyleLbl="node1" presStyleIdx="2" presStyleCnt="5">
        <dgm:presLayoutVars>
          <dgm:chMax val="0"/>
          <dgm:bulletEnabled val="1"/>
        </dgm:presLayoutVars>
      </dgm:prSet>
      <dgm:spPr/>
    </dgm:pt>
    <dgm:pt modelId="{A07263DA-9C73-4D95-8692-C72D750763BA}" type="pres">
      <dgm:prSet presAssocID="{AD5363A7-4B39-41DF-974D-EAF737471753}" presName="spacer" presStyleCnt="0"/>
      <dgm:spPr/>
    </dgm:pt>
    <dgm:pt modelId="{05360744-4A75-41A1-AC8D-2C3443C13600}" type="pres">
      <dgm:prSet presAssocID="{A0DC9494-A954-4E12-883A-3B745E7F6817}" presName="parentText" presStyleLbl="node1" presStyleIdx="3" presStyleCnt="5">
        <dgm:presLayoutVars>
          <dgm:chMax val="0"/>
          <dgm:bulletEnabled val="1"/>
        </dgm:presLayoutVars>
      </dgm:prSet>
      <dgm:spPr/>
    </dgm:pt>
    <dgm:pt modelId="{EBFBB532-FD95-45D5-A9E5-DC7FBB385978}" type="pres">
      <dgm:prSet presAssocID="{77B17840-4F00-4A9F-AD3A-FC65123CD2CB}" presName="spacer" presStyleCnt="0"/>
      <dgm:spPr/>
    </dgm:pt>
    <dgm:pt modelId="{844905DA-5856-47C9-8888-F309E6D65119}" type="pres">
      <dgm:prSet presAssocID="{9404E3CE-CCBF-475C-A750-C8B316264E12}" presName="parentText" presStyleLbl="node1" presStyleIdx="4" presStyleCnt="5">
        <dgm:presLayoutVars>
          <dgm:chMax val="0"/>
          <dgm:bulletEnabled val="1"/>
        </dgm:presLayoutVars>
      </dgm:prSet>
      <dgm:spPr/>
    </dgm:pt>
  </dgm:ptLst>
  <dgm:cxnLst>
    <dgm:cxn modelId="{606BD80E-7FE1-4036-8FCC-E9F612483AA3}" srcId="{4288F345-7DFA-4B21-9043-46090C7EDDE7}" destId="{9404E3CE-CCBF-475C-A750-C8B316264E12}" srcOrd="4" destOrd="0" parTransId="{CB0235D7-7B2A-4CEA-B489-3BFFBC105A16}" sibTransId="{868605EC-9615-4E7C-9F8E-862B007ED4B8}"/>
    <dgm:cxn modelId="{5D798310-F6D8-48CC-A180-B232D8558111}" srcId="{4288F345-7DFA-4B21-9043-46090C7EDDE7}" destId="{266E3C06-2963-4A7F-B33B-03F0F0F57F11}" srcOrd="0" destOrd="0" parTransId="{B672E62E-48AD-476A-B6D5-BEF297577A09}" sibTransId="{5177EDCE-4379-4B40-9197-916FAAAECBE5}"/>
    <dgm:cxn modelId="{61CB6218-7A28-46B1-BB55-9791D45C1FCB}" type="presOf" srcId="{9404E3CE-CCBF-475C-A750-C8B316264E12}" destId="{844905DA-5856-47C9-8888-F309E6D65119}" srcOrd="0" destOrd="0" presId="urn:microsoft.com/office/officeart/2005/8/layout/vList2"/>
    <dgm:cxn modelId="{B5D54732-CFEC-4907-8331-3967F458D0FB}" srcId="{4288F345-7DFA-4B21-9043-46090C7EDDE7}" destId="{F1465E77-CCD4-4B34-BC12-F249B84DB8BE}" srcOrd="2" destOrd="0" parTransId="{DFFB981A-A8BB-42B8-A14B-013897C5EE0F}" sibTransId="{AD5363A7-4B39-41DF-974D-EAF737471753}"/>
    <dgm:cxn modelId="{4B04DC71-7867-493D-AE0A-93AC7C34A45E}" type="presOf" srcId="{266E3C06-2963-4A7F-B33B-03F0F0F57F11}" destId="{F01CEEBF-C13C-47F1-A6A7-C62502051BA5}" srcOrd="0" destOrd="0" presId="urn:microsoft.com/office/officeart/2005/8/layout/vList2"/>
    <dgm:cxn modelId="{772DA579-9C73-4015-BC8C-8A87B6F4288E}" type="presOf" srcId="{58D3E247-1D3D-4F10-8820-FBB9D2C7B75B}" destId="{398F04BD-ED4F-4478-AA87-2A40FB864E85}" srcOrd="0" destOrd="0" presId="urn:microsoft.com/office/officeart/2005/8/layout/vList2"/>
    <dgm:cxn modelId="{BE15F67A-D62E-4198-B2A8-352BFBEBF569}" srcId="{4288F345-7DFA-4B21-9043-46090C7EDDE7}" destId="{A0DC9494-A954-4E12-883A-3B745E7F6817}" srcOrd="3" destOrd="0" parTransId="{EB68A275-E869-49A3-9C36-A1C8894D81EF}" sibTransId="{77B17840-4F00-4A9F-AD3A-FC65123CD2CB}"/>
    <dgm:cxn modelId="{ADF229A4-DEE7-4A9A-9E19-25298D33331C}" type="presOf" srcId="{4288F345-7DFA-4B21-9043-46090C7EDDE7}" destId="{F910961C-2295-43C9-91E2-963E371261F4}" srcOrd="0" destOrd="0" presId="urn:microsoft.com/office/officeart/2005/8/layout/vList2"/>
    <dgm:cxn modelId="{3422C5B0-947F-4758-91A3-37BE1F0C3425}" srcId="{4288F345-7DFA-4B21-9043-46090C7EDDE7}" destId="{58D3E247-1D3D-4F10-8820-FBB9D2C7B75B}" srcOrd="1" destOrd="0" parTransId="{66DA7CE4-288A-466D-B944-C15BA8D2465B}" sibTransId="{C75128DA-DBC2-4E86-86AE-1528AA1A4925}"/>
    <dgm:cxn modelId="{D52173B3-81A2-45F8-8D62-798731287DEA}" type="presOf" srcId="{A0DC9494-A954-4E12-883A-3B745E7F6817}" destId="{05360744-4A75-41A1-AC8D-2C3443C13600}" srcOrd="0" destOrd="0" presId="urn:microsoft.com/office/officeart/2005/8/layout/vList2"/>
    <dgm:cxn modelId="{863216C0-6BCE-44B9-8BA9-B321E6D82F71}" type="presOf" srcId="{F1465E77-CCD4-4B34-BC12-F249B84DB8BE}" destId="{77C26F35-9E87-41BB-9FDD-06D475FFEFEC}" srcOrd="0" destOrd="0" presId="urn:microsoft.com/office/officeart/2005/8/layout/vList2"/>
    <dgm:cxn modelId="{E560034A-DC0D-48B6-ABF9-663CE0464AF0}" type="presParOf" srcId="{F910961C-2295-43C9-91E2-963E371261F4}" destId="{F01CEEBF-C13C-47F1-A6A7-C62502051BA5}" srcOrd="0" destOrd="0" presId="urn:microsoft.com/office/officeart/2005/8/layout/vList2"/>
    <dgm:cxn modelId="{9A22A8E9-0D8E-4C94-B552-D6153B7EE82E}" type="presParOf" srcId="{F910961C-2295-43C9-91E2-963E371261F4}" destId="{201F3096-0022-4480-8275-E7FE6A9B4772}" srcOrd="1" destOrd="0" presId="urn:microsoft.com/office/officeart/2005/8/layout/vList2"/>
    <dgm:cxn modelId="{56CB2374-68E0-4541-BA26-2F8A9BE7B572}" type="presParOf" srcId="{F910961C-2295-43C9-91E2-963E371261F4}" destId="{398F04BD-ED4F-4478-AA87-2A40FB864E85}" srcOrd="2" destOrd="0" presId="urn:microsoft.com/office/officeart/2005/8/layout/vList2"/>
    <dgm:cxn modelId="{B9D94F39-D506-44AB-9807-3C25D638FD2D}" type="presParOf" srcId="{F910961C-2295-43C9-91E2-963E371261F4}" destId="{DED895E9-6CA4-4064-B0AF-5495315FEC35}" srcOrd="3" destOrd="0" presId="urn:microsoft.com/office/officeart/2005/8/layout/vList2"/>
    <dgm:cxn modelId="{97C5ECC8-E126-4D3F-B447-D57E457C8A3A}" type="presParOf" srcId="{F910961C-2295-43C9-91E2-963E371261F4}" destId="{77C26F35-9E87-41BB-9FDD-06D475FFEFEC}" srcOrd="4" destOrd="0" presId="urn:microsoft.com/office/officeart/2005/8/layout/vList2"/>
    <dgm:cxn modelId="{F74388D1-FB81-436F-B2FC-29C8B64DC3D1}" type="presParOf" srcId="{F910961C-2295-43C9-91E2-963E371261F4}" destId="{A07263DA-9C73-4D95-8692-C72D750763BA}" srcOrd="5" destOrd="0" presId="urn:microsoft.com/office/officeart/2005/8/layout/vList2"/>
    <dgm:cxn modelId="{C956108F-2BAD-462F-A554-BABEF92AE0B0}" type="presParOf" srcId="{F910961C-2295-43C9-91E2-963E371261F4}" destId="{05360744-4A75-41A1-AC8D-2C3443C13600}" srcOrd="6" destOrd="0" presId="urn:microsoft.com/office/officeart/2005/8/layout/vList2"/>
    <dgm:cxn modelId="{CBD536C4-8AFD-494D-BA79-BA820667A6AC}" type="presParOf" srcId="{F910961C-2295-43C9-91E2-963E371261F4}" destId="{EBFBB532-FD95-45D5-A9E5-DC7FBB385978}" srcOrd="7" destOrd="0" presId="urn:microsoft.com/office/officeart/2005/8/layout/vList2"/>
    <dgm:cxn modelId="{FE2349BC-7996-453B-8AF4-FF5D28D2307E}" type="presParOf" srcId="{F910961C-2295-43C9-91E2-963E371261F4}" destId="{844905DA-5856-47C9-8888-F309E6D6511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8F345-7DFA-4B21-9043-46090C7EDDE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266E3C06-2963-4A7F-B33B-03F0F0F57F11}">
      <dgm:prSet/>
      <dgm:spPr>
        <a:solidFill>
          <a:schemeClr val="accent4">
            <a:lumMod val="20000"/>
            <a:lumOff val="80000"/>
          </a:schemeClr>
        </a:solidFill>
      </dgm:spPr>
      <dgm:t>
        <a:bodyPr/>
        <a:lstStyle/>
        <a:p>
          <a:r>
            <a:rPr lang="en-AU" b="1" dirty="0">
              <a:solidFill>
                <a:schemeClr val="tx1">
                  <a:lumMod val="50000"/>
                </a:schemeClr>
              </a:solidFill>
            </a:rPr>
            <a:t>2019 </a:t>
          </a:r>
        </a:p>
        <a:p>
          <a:r>
            <a:rPr lang="en-AU" b="1" dirty="0">
              <a:solidFill>
                <a:schemeClr val="tx1">
                  <a:lumMod val="50000"/>
                </a:schemeClr>
              </a:solidFill>
            </a:rPr>
            <a:t>ACT Government endorsed the National Principles for Child Safe Organisations</a:t>
          </a:r>
          <a:endParaRPr lang="en-US" b="1" dirty="0">
            <a:solidFill>
              <a:schemeClr val="tx1">
                <a:lumMod val="50000"/>
              </a:schemeClr>
            </a:solidFill>
          </a:endParaRPr>
        </a:p>
      </dgm:t>
    </dgm:pt>
    <dgm:pt modelId="{B672E62E-48AD-476A-B6D5-BEF297577A09}" type="parTrans" cxnId="{5D798310-F6D8-48CC-A180-B232D8558111}">
      <dgm:prSet/>
      <dgm:spPr/>
      <dgm:t>
        <a:bodyPr/>
        <a:lstStyle/>
        <a:p>
          <a:endParaRPr lang="en-US"/>
        </a:p>
      </dgm:t>
    </dgm:pt>
    <dgm:pt modelId="{5177EDCE-4379-4B40-9197-916FAAAECBE5}" type="sibTrans" cxnId="{5D798310-F6D8-48CC-A180-B232D8558111}">
      <dgm:prSet/>
      <dgm:spPr/>
      <dgm:t>
        <a:bodyPr/>
        <a:lstStyle/>
        <a:p>
          <a:endParaRPr lang="en-US"/>
        </a:p>
      </dgm:t>
    </dgm:pt>
    <dgm:pt modelId="{F1465E77-CCD4-4B34-BC12-F249B84DB8BE}">
      <dgm:prSet/>
      <dgm:spPr>
        <a:solidFill>
          <a:schemeClr val="accent5">
            <a:lumMod val="20000"/>
            <a:lumOff val="80000"/>
          </a:schemeClr>
        </a:solidFill>
      </dgm:spPr>
      <dgm:t>
        <a:bodyPr/>
        <a:lstStyle/>
        <a:p>
          <a:r>
            <a:rPr lang="en-AU" b="1" dirty="0">
              <a:solidFill>
                <a:schemeClr val="tx1">
                  <a:lumMod val="50000"/>
                </a:schemeClr>
              </a:solidFill>
            </a:rPr>
            <a:t>1 August 2024</a:t>
          </a:r>
        </a:p>
        <a:p>
          <a:r>
            <a:rPr lang="en-AU" b="1" dirty="0">
              <a:solidFill>
                <a:schemeClr val="tx1">
                  <a:lumMod val="50000"/>
                </a:schemeClr>
              </a:solidFill>
            </a:rPr>
            <a:t> ACT Government made it mandatory for services to implement the Child Safe Standards </a:t>
          </a:r>
          <a:endParaRPr lang="en-US" b="1" dirty="0"/>
        </a:p>
      </dgm:t>
    </dgm:pt>
    <dgm:pt modelId="{DFFB981A-A8BB-42B8-A14B-013897C5EE0F}" type="parTrans" cxnId="{B5D54732-CFEC-4907-8331-3967F458D0FB}">
      <dgm:prSet/>
      <dgm:spPr/>
      <dgm:t>
        <a:bodyPr/>
        <a:lstStyle/>
        <a:p>
          <a:endParaRPr lang="en-US"/>
        </a:p>
      </dgm:t>
    </dgm:pt>
    <dgm:pt modelId="{AD5363A7-4B39-41DF-974D-EAF737471753}" type="sibTrans" cxnId="{B5D54732-CFEC-4907-8331-3967F458D0FB}">
      <dgm:prSet/>
      <dgm:spPr/>
      <dgm:t>
        <a:bodyPr/>
        <a:lstStyle/>
        <a:p>
          <a:endParaRPr lang="en-US"/>
        </a:p>
      </dgm:t>
    </dgm:pt>
    <dgm:pt modelId="{A0DC9494-A954-4E12-883A-3B745E7F6817}">
      <dgm:prSet/>
      <dgm:spPr>
        <a:solidFill>
          <a:schemeClr val="accent1">
            <a:lumMod val="20000"/>
            <a:lumOff val="80000"/>
          </a:schemeClr>
        </a:solidFill>
      </dgm:spPr>
      <dgm:t>
        <a:bodyPr/>
        <a:lstStyle/>
        <a:p>
          <a:r>
            <a:rPr lang="en-AU" b="1" dirty="0">
              <a:solidFill>
                <a:schemeClr val="tx1">
                  <a:lumMod val="50000"/>
                </a:schemeClr>
              </a:solidFill>
            </a:rPr>
            <a:t>2024-2029</a:t>
          </a:r>
        </a:p>
        <a:p>
          <a:r>
            <a:rPr lang="en-AU" b="1" dirty="0">
              <a:solidFill>
                <a:schemeClr val="tx1">
                  <a:lumMod val="50000"/>
                </a:schemeClr>
              </a:solidFill>
            </a:rPr>
            <a:t>CYPC will support organisations and sectors to implement the Standards</a:t>
          </a:r>
          <a:endParaRPr lang="en-US" b="1" dirty="0">
            <a:solidFill>
              <a:schemeClr val="tx1">
                <a:lumMod val="50000"/>
              </a:schemeClr>
            </a:solidFill>
          </a:endParaRPr>
        </a:p>
      </dgm:t>
    </dgm:pt>
    <dgm:pt modelId="{EB68A275-E869-49A3-9C36-A1C8894D81EF}" type="parTrans" cxnId="{BE15F67A-D62E-4198-B2A8-352BFBEBF569}">
      <dgm:prSet/>
      <dgm:spPr/>
      <dgm:t>
        <a:bodyPr/>
        <a:lstStyle/>
        <a:p>
          <a:endParaRPr lang="en-US"/>
        </a:p>
      </dgm:t>
    </dgm:pt>
    <dgm:pt modelId="{77B17840-4F00-4A9F-AD3A-FC65123CD2CB}" type="sibTrans" cxnId="{BE15F67A-D62E-4198-B2A8-352BFBEBF569}">
      <dgm:prSet/>
      <dgm:spPr/>
      <dgm:t>
        <a:bodyPr/>
        <a:lstStyle/>
        <a:p>
          <a:endParaRPr lang="en-US"/>
        </a:p>
      </dgm:t>
    </dgm:pt>
    <dgm:pt modelId="{9404E3CE-CCBF-475C-A750-C8B316264E12}">
      <dgm:prSet/>
      <dgm:spPr>
        <a:solidFill>
          <a:schemeClr val="accent2">
            <a:lumMod val="20000"/>
            <a:lumOff val="80000"/>
          </a:schemeClr>
        </a:solidFill>
      </dgm:spPr>
      <dgm:t>
        <a:bodyPr/>
        <a:lstStyle/>
        <a:p>
          <a:r>
            <a:rPr lang="en-AU" b="1" dirty="0">
              <a:solidFill>
                <a:schemeClr val="tx1">
                  <a:lumMod val="50000"/>
                </a:schemeClr>
              </a:solidFill>
            </a:rPr>
            <a:t>2029-30 </a:t>
          </a:r>
        </a:p>
        <a:p>
          <a:r>
            <a:rPr lang="en-AU" b="1" dirty="0">
              <a:solidFill>
                <a:schemeClr val="tx1">
                  <a:lumMod val="50000"/>
                </a:schemeClr>
              </a:solidFill>
            </a:rPr>
            <a:t>ACT Government to evaluate the effectiveness of the Scheme</a:t>
          </a:r>
          <a:endParaRPr lang="en-US" b="1" dirty="0">
            <a:solidFill>
              <a:schemeClr val="tx1">
                <a:lumMod val="50000"/>
              </a:schemeClr>
            </a:solidFill>
          </a:endParaRPr>
        </a:p>
      </dgm:t>
    </dgm:pt>
    <dgm:pt modelId="{CB0235D7-7B2A-4CEA-B489-3BFFBC105A16}" type="parTrans" cxnId="{606BD80E-7FE1-4036-8FCC-E9F612483AA3}">
      <dgm:prSet/>
      <dgm:spPr/>
      <dgm:t>
        <a:bodyPr/>
        <a:lstStyle/>
        <a:p>
          <a:endParaRPr lang="en-US"/>
        </a:p>
      </dgm:t>
    </dgm:pt>
    <dgm:pt modelId="{868605EC-9615-4E7C-9F8E-862B007ED4B8}" type="sibTrans" cxnId="{606BD80E-7FE1-4036-8FCC-E9F612483AA3}">
      <dgm:prSet/>
      <dgm:spPr/>
      <dgm:t>
        <a:bodyPr/>
        <a:lstStyle/>
        <a:p>
          <a:endParaRPr lang="en-US"/>
        </a:p>
      </dgm:t>
    </dgm:pt>
    <dgm:pt modelId="{58D3E247-1D3D-4F10-8820-FBB9D2C7B75B}">
      <dgm:prSet/>
      <dgm:spPr>
        <a:solidFill>
          <a:schemeClr val="accent2">
            <a:lumMod val="20000"/>
            <a:lumOff val="80000"/>
          </a:schemeClr>
        </a:solidFill>
      </dgm:spPr>
      <dgm:t>
        <a:bodyPr/>
        <a:lstStyle/>
        <a:p>
          <a:r>
            <a:rPr lang="en-AU" b="1" dirty="0">
              <a:solidFill>
                <a:schemeClr val="tx1">
                  <a:lumMod val="50000"/>
                </a:schemeClr>
              </a:solidFill>
            </a:rPr>
            <a:t>2017</a:t>
          </a:r>
        </a:p>
        <a:p>
          <a:r>
            <a:rPr lang="en-AU" b="1" dirty="0">
              <a:solidFill>
                <a:schemeClr val="tx1">
                  <a:lumMod val="50000"/>
                </a:schemeClr>
              </a:solidFill>
            </a:rPr>
            <a:t> Royal Commission Into Institutional Responses to Child Sexual Abuse Final Report</a:t>
          </a:r>
        </a:p>
      </dgm:t>
    </dgm:pt>
    <dgm:pt modelId="{66DA7CE4-288A-466D-B944-C15BA8D2465B}" type="parTrans" cxnId="{3422C5B0-947F-4758-91A3-37BE1F0C3425}">
      <dgm:prSet/>
      <dgm:spPr/>
      <dgm:t>
        <a:bodyPr/>
        <a:lstStyle/>
        <a:p>
          <a:endParaRPr lang="en-AU"/>
        </a:p>
      </dgm:t>
    </dgm:pt>
    <dgm:pt modelId="{C75128DA-DBC2-4E86-86AE-1528AA1A4925}" type="sibTrans" cxnId="{3422C5B0-947F-4758-91A3-37BE1F0C3425}">
      <dgm:prSet/>
      <dgm:spPr/>
      <dgm:t>
        <a:bodyPr/>
        <a:lstStyle/>
        <a:p>
          <a:endParaRPr lang="en-AU"/>
        </a:p>
      </dgm:t>
    </dgm:pt>
    <dgm:pt modelId="{F910961C-2295-43C9-91E2-963E371261F4}" type="pres">
      <dgm:prSet presAssocID="{4288F345-7DFA-4B21-9043-46090C7EDDE7}" presName="linear" presStyleCnt="0">
        <dgm:presLayoutVars>
          <dgm:animLvl val="lvl"/>
          <dgm:resizeHandles val="exact"/>
        </dgm:presLayoutVars>
      </dgm:prSet>
      <dgm:spPr/>
    </dgm:pt>
    <dgm:pt modelId="{F01CEEBF-C13C-47F1-A6A7-C62502051BA5}" type="pres">
      <dgm:prSet presAssocID="{266E3C06-2963-4A7F-B33B-03F0F0F57F11}" presName="parentText" presStyleLbl="node1" presStyleIdx="0" presStyleCnt="5" custLinFactY="100000" custLinFactNeighborX="0" custLinFactNeighborY="102055">
        <dgm:presLayoutVars>
          <dgm:chMax val="0"/>
          <dgm:bulletEnabled val="1"/>
        </dgm:presLayoutVars>
      </dgm:prSet>
      <dgm:spPr/>
    </dgm:pt>
    <dgm:pt modelId="{201F3096-0022-4480-8275-E7FE6A9B4772}" type="pres">
      <dgm:prSet presAssocID="{5177EDCE-4379-4B40-9197-916FAAAECBE5}" presName="spacer" presStyleCnt="0"/>
      <dgm:spPr/>
    </dgm:pt>
    <dgm:pt modelId="{398F04BD-ED4F-4478-AA87-2A40FB864E85}" type="pres">
      <dgm:prSet presAssocID="{58D3E247-1D3D-4F10-8820-FBB9D2C7B75B}" presName="parentText" presStyleLbl="node1" presStyleIdx="1" presStyleCnt="5" custLinFactY="-97585" custLinFactNeighborX="0" custLinFactNeighborY="-100000">
        <dgm:presLayoutVars>
          <dgm:chMax val="0"/>
          <dgm:bulletEnabled val="1"/>
        </dgm:presLayoutVars>
      </dgm:prSet>
      <dgm:spPr/>
    </dgm:pt>
    <dgm:pt modelId="{DED895E9-6CA4-4064-B0AF-5495315FEC35}" type="pres">
      <dgm:prSet presAssocID="{C75128DA-DBC2-4E86-86AE-1528AA1A4925}" presName="spacer" presStyleCnt="0"/>
      <dgm:spPr/>
    </dgm:pt>
    <dgm:pt modelId="{77C26F35-9E87-41BB-9FDD-06D475FFEFEC}" type="pres">
      <dgm:prSet presAssocID="{F1465E77-CCD4-4B34-BC12-F249B84DB8BE}" presName="parentText" presStyleLbl="node1" presStyleIdx="2" presStyleCnt="5">
        <dgm:presLayoutVars>
          <dgm:chMax val="0"/>
          <dgm:bulletEnabled val="1"/>
        </dgm:presLayoutVars>
      </dgm:prSet>
      <dgm:spPr/>
    </dgm:pt>
    <dgm:pt modelId="{A07263DA-9C73-4D95-8692-C72D750763BA}" type="pres">
      <dgm:prSet presAssocID="{AD5363A7-4B39-41DF-974D-EAF737471753}" presName="spacer" presStyleCnt="0"/>
      <dgm:spPr/>
    </dgm:pt>
    <dgm:pt modelId="{05360744-4A75-41A1-AC8D-2C3443C13600}" type="pres">
      <dgm:prSet presAssocID="{A0DC9494-A954-4E12-883A-3B745E7F6817}" presName="parentText" presStyleLbl="node1" presStyleIdx="3" presStyleCnt="5">
        <dgm:presLayoutVars>
          <dgm:chMax val="0"/>
          <dgm:bulletEnabled val="1"/>
        </dgm:presLayoutVars>
      </dgm:prSet>
      <dgm:spPr/>
    </dgm:pt>
    <dgm:pt modelId="{EBFBB532-FD95-45D5-A9E5-DC7FBB385978}" type="pres">
      <dgm:prSet presAssocID="{77B17840-4F00-4A9F-AD3A-FC65123CD2CB}" presName="spacer" presStyleCnt="0"/>
      <dgm:spPr/>
    </dgm:pt>
    <dgm:pt modelId="{844905DA-5856-47C9-8888-F309E6D65119}" type="pres">
      <dgm:prSet presAssocID="{9404E3CE-CCBF-475C-A750-C8B316264E12}" presName="parentText" presStyleLbl="node1" presStyleIdx="4" presStyleCnt="5">
        <dgm:presLayoutVars>
          <dgm:chMax val="0"/>
          <dgm:bulletEnabled val="1"/>
        </dgm:presLayoutVars>
      </dgm:prSet>
      <dgm:spPr/>
    </dgm:pt>
  </dgm:ptLst>
  <dgm:cxnLst>
    <dgm:cxn modelId="{606BD80E-7FE1-4036-8FCC-E9F612483AA3}" srcId="{4288F345-7DFA-4B21-9043-46090C7EDDE7}" destId="{9404E3CE-CCBF-475C-A750-C8B316264E12}" srcOrd="4" destOrd="0" parTransId="{CB0235D7-7B2A-4CEA-B489-3BFFBC105A16}" sibTransId="{868605EC-9615-4E7C-9F8E-862B007ED4B8}"/>
    <dgm:cxn modelId="{5D798310-F6D8-48CC-A180-B232D8558111}" srcId="{4288F345-7DFA-4B21-9043-46090C7EDDE7}" destId="{266E3C06-2963-4A7F-B33B-03F0F0F57F11}" srcOrd="0" destOrd="0" parTransId="{B672E62E-48AD-476A-B6D5-BEF297577A09}" sibTransId="{5177EDCE-4379-4B40-9197-916FAAAECBE5}"/>
    <dgm:cxn modelId="{61CB6218-7A28-46B1-BB55-9791D45C1FCB}" type="presOf" srcId="{9404E3CE-CCBF-475C-A750-C8B316264E12}" destId="{844905DA-5856-47C9-8888-F309E6D65119}" srcOrd="0" destOrd="0" presId="urn:microsoft.com/office/officeart/2005/8/layout/vList2"/>
    <dgm:cxn modelId="{B5D54732-CFEC-4907-8331-3967F458D0FB}" srcId="{4288F345-7DFA-4B21-9043-46090C7EDDE7}" destId="{F1465E77-CCD4-4B34-BC12-F249B84DB8BE}" srcOrd="2" destOrd="0" parTransId="{DFFB981A-A8BB-42B8-A14B-013897C5EE0F}" sibTransId="{AD5363A7-4B39-41DF-974D-EAF737471753}"/>
    <dgm:cxn modelId="{4B04DC71-7867-493D-AE0A-93AC7C34A45E}" type="presOf" srcId="{266E3C06-2963-4A7F-B33B-03F0F0F57F11}" destId="{F01CEEBF-C13C-47F1-A6A7-C62502051BA5}" srcOrd="0" destOrd="0" presId="urn:microsoft.com/office/officeart/2005/8/layout/vList2"/>
    <dgm:cxn modelId="{772DA579-9C73-4015-BC8C-8A87B6F4288E}" type="presOf" srcId="{58D3E247-1D3D-4F10-8820-FBB9D2C7B75B}" destId="{398F04BD-ED4F-4478-AA87-2A40FB864E85}" srcOrd="0" destOrd="0" presId="urn:microsoft.com/office/officeart/2005/8/layout/vList2"/>
    <dgm:cxn modelId="{BE15F67A-D62E-4198-B2A8-352BFBEBF569}" srcId="{4288F345-7DFA-4B21-9043-46090C7EDDE7}" destId="{A0DC9494-A954-4E12-883A-3B745E7F6817}" srcOrd="3" destOrd="0" parTransId="{EB68A275-E869-49A3-9C36-A1C8894D81EF}" sibTransId="{77B17840-4F00-4A9F-AD3A-FC65123CD2CB}"/>
    <dgm:cxn modelId="{ADF229A4-DEE7-4A9A-9E19-25298D33331C}" type="presOf" srcId="{4288F345-7DFA-4B21-9043-46090C7EDDE7}" destId="{F910961C-2295-43C9-91E2-963E371261F4}" srcOrd="0" destOrd="0" presId="urn:microsoft.com/office/officeart/2005/8/layout/vList2"/>
    <dgm:cxn modelId="{3422C5B0-947F-4758-91A3-37BE1F0C3425}" srcId="{4288F345-7DFA-4B21-9043-46090C7EDDE7}" destId="{58D3E247-1D3D-4F10-8820-FBB9D2C7B75B}" srcOrd="1" destOrd="0" parTransId="{66DA7CE4-288A-466D-B944-C15BA8D2465B}" sibTransId="{C75128DA-DBC2-4E86-86AE-1528AA1A4925}"/>
    <dgm:cxn modelId="{D52173B3-81A2-45F8-8D62-798731287DEA}" type="presOf" srcId="{A0DC9494-A954-4E12-883A-3B745E7F6817}" destId="{05360744-4A75-41A1-AC8D-2C3443C13600}" srcOrd="0" destOrd="0" presId="urn:microsoft.com/office/officeart/2005/8/layout/vList2"/>
    <dgm:cxn modelId="{863216C0-6BCE-44B9-8BA9-B321E6D82F71}" type="presOf" srcId="{F1465E77-CCD4-4B34-BC12-F249B84DB8BE}" destId="{77C26F35-9E87-41BB-9FDD-06D475FFEFEC}" srcOrd="0" destOrd="0" presId="urn:microsoft.com/office/officeart/2005/8/layout/vList2"/>
    <dgm:cxn modelId="{E560034A-DC0D-48B6-ABF9-663CE0464AF0}" type="presParOf" srcId="{F910961C-2295-43C9-91E2-963E371261F4}" destId="{F01CEEBF-C13C-47F1-A6A7-C62502051BA5}" srcOrd="0" destOrd="0" presId="urn:microsoft.com/office/officeart/2005/8/layout/vList2"/>
    <dgm:cxn modelId="{9A22A8E9-0D8E-4C94-B552-D6153B7EE82E}" type="presParOf" srcId="{F910961C-2295-43C9-91E2-963E371261F4}" destId="{201F3096-0022-4480-8275-E7FE6A9B4772}" srcOrd="1" destOrd="0" presId="urn:microsoft.com/office/officeart/2005/8/layout/vList2"/>
    <dgm:cxn modelId="{56CB2374-68E0-4541-BA26-2F8A9BE7B572}" type="presParOf" srcId="{F910961C-2295-43C9-91E2-963E371261F4}" destId="{398F04BD-ED4F-4478-AA87-2A40FB864E85}" srcOrd="2" destOrd="0" presId="urn:microsoft.com/office/officeart/2005/8/layout/vList2"/>
    <dgm:cxn modelId="{B9D94F39-D506-44AB-9807-3C25D638FD2D}" type="presParOf" srcId="{F910961C-2295-43C9-91E2-963E371261F4}" destId="{DED895E9-6CA4-4064-B0AF-5495315FEC35}" srcOrd="3" destOrd="0" presId="urn:microsoft.com/office/officeart/2005/8/layout/vList2"/>
    <dgm:cxn modelId="{97C5ECC8-E126-4D3F-B447-D57E457C8A3A}" type="presParOf" srcId="{F910961C-2295-43C9-91E2-963E371261F4}" destId="{77C26F35-9E87-41BB-9FDD-06D475FFEFEC}" srcOrd="4" destOrd="0" presId="urn:microsoft.com/office/officeart/2005/8/layout/vList2"/>
    <dgm:cxn modelId="{F74388D1-FB81-436F-B2FC-29C8B64DC3D1}" type="presParOf" srcId="{F910961C-2295-43C9-91E2-963E371261F4}" destId="{A07263DA-9C73-4D95-8692-C72D750763BA}" srcOrd="5" destOrd="0" presId="urn:microsoft.com/office/officeart/2005/8/layout/vList2"/>
    <dgm:cxn modelId="{C956108F-2BAD-462F-A554-BABEF92AE0B0}" type="presParOf" srcId="{F910961C-2295-43C9-91E2-963E371261F4}" destId="{05360744-4A75-41A1-AC8D-2C3443C13600}" srcOrd="6" destOrd="0" presId="urn:microsoft.com/office/officeart/2005/8/layout/vList2"/>
    <dgm:cxn modelId="{CBD536C4-8AFD-494D-BA79-BA820667A6AC}" type="presParOf" srcId="{F910961C-2295-43C9-91E2-963E371261F4}" destId="{EBFBB532-FD95-45D5-A9E5-DC7FBB385978}" srcOrd="7" destOrd="0" presId="urn:microsoft.com/office/officeart/2005/8/layout/vList2"/>
    <dgm:cxn modelId="{FE2349BC-7996-453B-8AF4-FF5D28D2307E}" type="presParOf" srcId="{F910961C-2295-43C9-91E2-963E371261F4}" destId="{844905DA-5856-47C9-8888-F309E6D6511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8F345-7DFA-4B21-9043-46090C7EDD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6E3C06-2963-4A7F-B33B-03F0F0F57F11}">
      <dgm:prSet custT="1"/>
      <dgm:spPr/>
      <dgm:t>
        <a:bodyPr/>
        <a:lstStyle/>
        <a:p>
          <a:pPr>
            <a:lnSpc>
              <a:spcPct val="100000"/>
            </a:lnSpc>
          </a:pPr>
          <a:r>
            <a:rPr lang="en-GB" sz="2400" dirty="0">
              <a:effectLst/>
              <a:latin typeface="Quicksand" pitchFamily="2" charset="0"/>
              <a:ea typeface="Calibri" panose="020F0502020204030204" pitchFamily="34" charset="0"/>
              <a:cs typeface="Times New Roman" panose="02020603050405020304" pitchFamily="18" charset="0"/>
            </a:rPr>
            <a:t>The ACT CSS Scheme aims to help services build a culture where C&amp;YP are valued and </a:t>
          </a:r>
          <a:r>
            <a:rPr lang="en-GB" sz="2400" i="1" dirty="0">
              <a:effectLst/>
              <a:latin typeface="Quicksand" pitchFamily="2" charset="0"/>
              <a:ea typeface="Calibri" panose="020F0502020204030204" pitchFamily="34" charset="0"/>
              <a:cs typeface="Times New Roman" panose="02020603050405020304" pitchFamily="18" charset="0"/>
            </a:rPr>
            <a:t>feel</a:t>
          </a:r>
          <a:r>
            <a:rPr lang="en-GB" sz="2400" dirty="0">
              <a:effectLst/>
              <a:latin typeface="Quicksand" pitchFamily="2" charset="0"/>
              <a:ea typeface="Calibri" panose="020F0502020204030204" pitchFamily="34" charset="0"/>
              <a:cs typeface="Times New Roman" panose="02020603050405020304" pitchFamily="18" charset="0"/>
            </a:rPr>
            <a:t> safer, and where abuse of C&amp;YP is better prevented, reported, and responded to.</a:t>
          </a:r>
          <a:endParaRPr lang="en-US" sz="2400" dirty="0"/>
        </a:p>
      </dgm:t>
    </dgm:pt>
    <dgm:pt modelId="{B672E62E-48AD-476A-B6D5-BEF297577A09}" type="parTrans" cxnId="{5D798310-F6D8-48CC-A180-B232D8558111}">
      <dgm:prSet/>
      <dgm:spPr/>
      <dgm:t>
        <a:bodyPr/>
        <a:lstStyle/>
        <a:p>
          <a:endParaRPr lang="en-US"/>
        </a:p>
      </dgm:t>
    </dgm:pt>
    <dgm:pt modelId="{5177EDCE-4379-4B40-9197-916FAAAECBE5}" type="sibTrans" cxnId="{5D798310-F6D8-48CC-A180-B232D8558111}">
      <dgm:prSet/>
      <dgm:spPr/>
      <dgm:t>
        <a:bodyPr/>
        <a:lstStyle/>
        <a:p>
          <a:endParaRPr lang="en-US"/>
        </a:p>
      </dgm:t>
    </dgm:pt>
    <dgm:pt modelId="{F1465E77-CCD4-4B34-BC12-F249B84DB8BE}">
      <dgm:prSet custT="1"/>
      <dgm:spPr/>
      <dgm:t>
        <a:bodyPr/>
        <a:lstStyle/>
        <a:p>
          <a:pPr>
            <a:lnSpc>
              <a:spcPct val="100000"/>
            </a:lnSpc>
          </a:pPr>
          <a:r>
            <a:rPr lang="en-AU" sz="2400" dirty="0">
              <a:effectLst/>
              <a:latin typeface="Quicksand" pitchFamily="2" charset="0"/>
              <a:ea typeface="Calibri" panose="020F0502020204030204" pitchFamily="34" charset="0"/>
              <a:cs typeface="Times New Roman" panose="02020603050405020304" pitchFamily="18" charset="0"/>
            </a:rPr>
            <a:t>Our focus will be on capability development and working with organisations to identify where they need to focus their efforts, recognising that this will look different for each organisation.</a:t>
          </a:r>
          <a:endParaRPr lang="en-US" sz="2400" dirty="0"/>
        </a:p>
      </dgm:t>
    </dgm:pt>
    <dgm:pt modelId="{DFFB981A-A8BB-42B8-A14B-013897C5EE0F}" type="parTrans" cxnId="{B5D54732-CFEC-4907-8331-3967F458D0FB}">
      <dgm:prSet/>
      <dgm:spPr/>
      <dgm:t>
        <a:bodyPr/>
        <a:lstStyle/>
        <a:p>
          <a:endParaRPr lang="en-US"/>
        </a:p>
      </dgm:t>
    </dgm:pt>
    <dgm:pt modelId="{AD5363A7-4B39-41DF-974D-EAF737471753}" type="sibTrans" cxnId="{B5D54732-CFEC-4907-8331-3967F458D0FB}">
      <dgm:prSet/>
      <dgm:spPr/>
      <dgm:t>
        <a:bodyPr/>
        <a:lstStyle/>
        <a:p>
          <a:endParaRPr lang="en-US"/>
        </a:p>
      </dgm:t>
    </dgm:pt>
    <dgm:pt modelId="{A0DC9494-A954-4E12-883A-3B745E7F6817}">
      <dgm:prSet custT="1"/>
      <dgm:spPr/>
      <dgm:t>
        <a:bodyPr/>
        <a:lstStyle/>
        <a:p>
          <a:pPr>
            <a:lnSpc>
              <a:spcPct val="100000"/>
            </a:lnSpc>
          </a:pPr>
          <a:r>
            <a:rPr lang="en-AU" sz="2400" dirty="0">
              <a:effectLst/>
              <a:latin typeface="Quicksand" pitchFamily="2" charset="0"/>
              <a:ea typeface="Calibri" panose="020F0502020204030204" pitchFamily="34" charset="0"/>
              <a:cs typeface="Times New Roman" panose="02020603050405020304" pitchFamily="18" charset="0"/>
            </a:rPr>
            <a:t>Existing sector regulators will support and monitor implementation of the Standards. Where there is no regulator, the ACT HRC can address complaints.</a:t>
          </a:r>
          <a:endParaRPr lang="en-US" sz="2400" dirty="0"/>
        </a:p>
      </dgm:t>
    </dgm:pt>
    <dgm:pt modelId="{EB68A275-E869-49A3-9C36-A1C8894D81EF}" type="parTrans" cxnId="{BE15F67A-D62E-4198-B2A8-352BFBEBF569}">
      <dgm:prSet/>
      <dgm:spPr/>
      <dgm:t>
        <a:bodyPr/>
        <a:lstStyle/>
        <a:p>
          <a:endParaRPr lang="en-US"/>
        </a:p>
      </dgm:t>
    </dgm:pt>
    <dgm:pt modelId="{77B17840-4F00-4A9F-AD3A-FC65123CD2CB}" type="sibTrans" cxnId="{BE15F67A-D62E-4198-B2A8-352BFBEBF569}">
      <dgm:prSet/>
      <dgm:spPr/>
      <dgm:t>
        <a:bodyPr/>
        <a:lstStyle/>
        <a:p>
          <a:endParaRPr lang="en-US"/>
        </a:p>
      </dgm:t>
    </dgm:pt>
    <dgm:pt modelId="{58D3E247-1D3D-4F10-8820-FBB9D2C7B75B}">
      <dgm:prSet custT="1"/>
      <dgm:spPr/>
      <dgm:t>
        <a:bodyPr/>
        <a:lstStyle/>
        <a:p>
          <a:pPr>
            <a:lnSpc>
              <a:spcPct val="100000"/>
            </a:lnSpc>
          </a:pPr>
          <a:r>
            <a:rPr lang="en-US" sz="2400" dirty="0">
              <a:effectLst/>
              <a:latin typeface="Quicksand" pitchFamily="2" charset="0"/>
              <a:ea typeface="Calibri" panose="020F0502020204030204" pitchFamily="34" charset="0"/>
              <a:cs typeface="Times New Roman" panose="02020603050405020304" pitchFamily="18" charset="0"/>
            </a:rPr>
            <a:t>The Scheme has been established to allow for a light-touch, risk-based approach that can be scalable to the size of an organisation, and its level of engagement with children.</a:t>
          </a:r>
          <a:endParaRPr lang="en-AU" sz="2400" dirty="0"/>
        </a:p>
      </dgm:t>
    </dgm:pt>
    <dgm:pt modelId="{66DA7CE4-288A-466D-B944-C15BA8D2465B}" type="parTrans" cxnId="{3422C5B0-947F-4758-91A3-37BE1F0C3425}">
      <dgm:prSet/>
      <dgm:spPr/>
      <dgm:t>
        <a:bodyPr/>
        <a:lstStyle/>
        <a:p>
          <a:endParaRPr lang="en-AU"/>
        </a:p>
      </dgm:t>
    </dgm:pt>
    <dgm:pt modelId="{C75128DA-DBC2-4E86-86AE-1528AA1A4925}" type="sibTrans" cxnId="{3422C5B0-947F-4758-91A3-37BE1F0C3425}">
      <dgm:prSet/>
      <dgm:spPr/>
      <dgm:t>
        <a:bodyPr/>
        <a:lstStyle/>
        <a:p>
          <a:endParaRPr lang="en-AU"/>
        </a:p>
      </dgm:t>
    </dgm:pt>
    <dgm:pt modelId="{BCD30777-78BE-4450-95B6-1FAF6F0C43DE}" type="pres">
      <dgm:prSet presAssocID="{4288F345-7DFA-4B21-9043-46090C7EDDE7}" presName="root" presStyleCnt="0">
        <dgm:presLayoutVars>
          <dgm:dir/>
          <dgm:resizeHandles val="exact"/>
        </dgm:presLayoutVars>
      </dgm:prSet>
      <dgm:spPr/>
    </dgm:pt>
    <dgm:pt modelId="{62DC22E4-71E9-4BEE-B5F1-79A25892A16C}" type="pres">
      <dgm:prSet presAssocID="{266E3C06-2963-4A7F-B33B-03F0F0F57F11}" presName="compNode" presStyleCnt="0"/>
      <dgm:spPr/>
    </dgm:pt>
    <dgm:pt modelId="{3CE4F59D-8209-49DC-AA1A-55EE1BFB3B47}" type="pres">
      <dgm:prSet presAssocID="{266E3C06-2963-4A7F-B33B-03F0F0F57F11}" presName="bgRect" presStyleLbl="bgShp" presStyleIdx="0" presStyleCnt="4"/>
      <dgm:spPr/>
    </dgm:pt>
    <dgm:pt modelId="{1E8E62A0-73C9-4A50-BB15-B7210972F3B3}" type="pres">
      <dgm:prSet presAssocID="{266E3C06-2963-4A7F-B33B-03F0F0F57F1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nce with solid fill"/>
        </a:ext>
      </dgm:extLst>
    </dgm:pt>
    <dgm:pt modelId="{B9C4C85F-2E21-42AA-B5CC-EE39C70E5642}" type="pres">
      <dgm:prSet presAssocID="{266E3C06-2963-4A7F-B33B-03F0F0F57F11}" presName="spaceRect" presStyleCnt="0"/>
      <dgm:spPr/>
    </dgm:pt>
    <dgm:pt modelId="{1C0AA75B-8D46-4888-A173-2FAF0D4560FB}" type="pres">
      <dgm:prSet presAssocID="{266E3C06-2963-4A7F-B33B-03F0F0F57F11}" presName="parTx" presStyleLbl="revTx" presStyleIdx="0" presStyleCnt="4" custLinFactNeighborY="-2941">
        <dgm:presLayoutVars>
          <dgm:chMax val="0"/>
          <dgm:chPref val="0"/>
        </dgm:presLayoutVars>
      </dgm:prSet>
      <dgm:spPr/>
    </dgm:pt>
    <dgm:pt modelId="{4A519279-3253-47F4-8741-B854A014870B}" type="pres">
      <dgm:prSet presAssocID="{5177EDCE-4379-4B40-9197-916FAAAECBE5}" presName="sibTrans" presStyleCnt="0"/>
      <dgm:spPr/>
    </dgm:pt>
    <dgm:pt modelId="{564C3C87-7E69-4DCA-B087-F83ED342456E}" type="pres">
      <dgm:prSet presAssocID="{58D3E247-1D3D-4F10-8820-FBB9D2C7B75B}" presName="compNode" presStyleCnt="0"/>
      <dgm:spPr/>
    </dgm:pt>
    <dgm:pt modelId="{AC4BBD93-E221-4EDB-9F83-C66F76556F8C}" type="pres">
      <dgm:prSet presAssocID="{58D3E247-1D3D-4F10-8820-FBB9D2C7B75B}" presName="bgRect" presStyleLbl="bgShp" presStyleIdx="1" presStyleCnt="4"/>
      <dgm:spPr/>
    </dgm:pt>
    <dgm:pt modelId="{8E4C9CA5-5F68-418B-932E-24070B0E3658}" type="pres">
      <dgm:prSet presAssocID="{58D3E247-1D3D-4F10-8820-FBB9D2C7B75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ragon dance with solid fill"/>
        </a:ext>
      </dgm:extLst>
    </dgm:pt>
    <dgm:pt modelId="{70F74248-3EC7-47CD-B681-B20E95D0B795}" type="pres">
      <dgm:prSet presAssocID="{58D3E247-1D3D-4F10-8820-FBB9D2C7B75B}" presName="spaceRect" presStyleCnt="0"/>
      <dgm:spPr/>
    </dgm:pt>
    <dgm:pt modelId="{418F1FD5-3BF2-4CBC-8BC7-56FACD5C4391}" type="pres">
      <dgm:prSet presAssocID="{58D3E247-1D3D-4F10-8820-FBB9D2C7B75B}" presName="parTx" presStyleLbl="revTx" presStyleIdx="1" presStyleCnt="4" custLinFactNeighborY="-3197">
        <dgm:presLayoutVars>
          <dgm:chMax val="0"/>
          <dgm:chPref val="0"/>
        </dgm:presLayoutVars>
      </dgm:prSet>
      <dgm:spPr/>
    </dgm:pt>
    <dgm:pt modelId="{5379D28B-98EC-491F-AEA7-87CF5489FF02}" type="pres">
      <dgm:prSet presAssocID="{C75128DA-DBC2-4E86-86AE-1528AA1A4925}" presName="sibTrans" presStyleCnt="0"/>
      <dgm:spPr/>
    </dgm:pt>
    <dgm:pt modelId="{3D03B94B-8802-4343-8945-75594FE850AD}" type="pres">
      <dgm:prSet presAssocID="{F1465E77-CCD4-4B34-BC12-F249B84DB8BE}" presName="compNode" presStyleCnt="0"/>
      <dgm:spPr/>
    </dgm:pt>
    <dgm:pt modelId="{A44DCBA9-4C89-44D5-8971-E3E2C0ABAC22}" type="pres">
      <dgm:prSet presAssocID="{F1465E77-CCD4-4B34-BC12-F249B84DB8BE}" presName="bgRect" presStyleLbl="bgShp" presStyleIdx="2" presStyleCnt="4"/>
      <dgm:spPr/>
    </dgm:pt>
    <dgm:pt modelId="{A058445A-7C8C-4AC3-A766-F9A6D59E347F}" type="pres">
      <dgm:prSet presAssocID="{F1465E77-CCD4-4B34-BC12-F249B84DB8B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ncing with solid fill"/>
        </a:ext>
      </dgm:extLst>
    </dgm:pt>
    <dgm:pt modelId="{C4C86AD7-60E7-4B9D-BBB0-14641C38B521}" type="pres">
      <dgm:prSet presAssocID="{F1465E77-CCD4-4B34-BC12-F249B84DB8BE}" presName="spaceRect" presStyleCnt="0"/>
      <dgm:spPr/>
    </dgm:pt>
    <dgm:pt modelId="{A70157C8-D9CA-4F62-ABD1-A95B85555B12}" type="pres">
      <dgm:prSet presAssocID="{F1465E77-CCD4-4B34-BC12-F249B84DB8BE}" presName="parTx" presStyleLbl="revTx" presStyleIdx="2" presStyleCnt="4" custLinFactNeighborY="-5965">
        <dgm:presLayoutVars>
          <dgm:chMax val="0"/>
          <dgm:chPref val="0"/>
        </dgm:presLayoutVars>
      </dgm:prSet>
      <dgm:spPr/>
    </dgm:pt>
    <dgm:pt modelId="{12652BB8-8E22-49B7-8D87-1E35AD65A208}" type="pres">
      <dgm:prSet presAssocID="{AD5363A7-4B39-41DF-974D-EAF737471753}" presName="sibTrans" presStyleCnt="0"/>
      <dgm:spPr/>
    </dgm:pt>
    <dgm:pt modelId="{FF4E66EE-76B6-4D62-AF63-63DC34703F29}" type="pres">
      <dgm:prSet presAssocID="{A0DC9494-A954-4E12-883A-3B745E7F6817}" presName="compNode" presStyleCnt="0"/>
      <dgm:spPr/>
    </dgm:pt>
    <dgm:pt modelId="{CDF3DD00-35AA-4420-BA5D-ECB6F4236FE1}" type="pres">
      <dgm:prSet presAssocID="{A0DC9494-A954-4E12-883A-3B745E7F6817}" presName="bgRect" presStyleLbl="bgShp" presStyleIdx="3" presStyleCnt="4"/>
      <dgm:spPr/>
    </dgm:pt>
    <dgm:pt modelId="{911F9ACB-1F06-4B2B-AA7F-FFC08834EEC0}" type="pres">
      <dgm:prSet presAssocID="{A0DC9494-A954-4E12-883A-3B745E7F681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nce steps with solid fill"/>
        </a:ext>
      </dgm:extLst>
    </dgm:pt>
    <dgm:pt modelId="{381ACC9E-B967-4C14-8D4D-A0B7AB822E01}" type="pres">
      <dgm:prSet presAssocID="{A0DC9494-A954-4E12-883A-3B745E7F6817}" presName="spaceRect" presStyleCnt="0"/>
      <dgm:spPr/>
    </dgm:pt>
    <dgm:pt modelId="{37B08ADF-A492-4532-9F01-BE2B6FD7D6EC}" type="pres">
      <dgm:prSet presAssocID="{A0DC9494-A954-4E12-883A-3B745E7F6817}" presName="parTx" presStyleLbl="revTx" presStyleIdx="3" presStyleCnt="4" custLinFactNeighborY="-3418">
        <dgm:presLayoutVars>
          <dgm:chMax val="0"/>
          <dgm:chPref val="0"/>
        </dgm:presLayoutVars>
      </dgm:prSet>
      <dgm:spPr/>
    </dgm:pt>
  </dgm:ptLst>
  <dgm:cxnLst>
    <dgm:cxn modelId="{5D798310-F6D8-48CC-A180-B232D8558111}" srcId="{4288F345-7DFA-4B21-9043-46090C7EDDE7}" destId="{266E3C06-2963-4A7F-B33B-03F0F0F57F11}" srcOrd="0" destOrd="0" parTransId="{B672E62E-48AD-476A-B6D5-BEF297577A09}" sibTransId="{5177EDCE-4379-4B40-9197-916FAAAECBE5}"/>
    <dgm:cxn modelId="{B5D54732-CFEC-4907-8331-3967F458D0FB}" srcId="{4288F345-7DFA-4B21-9043-46090C7EDDE7}" destId="{F1465E77-CCD4-4B34-BC12-F249B84DB8BE}" srcOrd="2" destOrd="0" parTransId="{DFFB981A-A8BB-42B8-A14B-013897C5EE0F}" sibTransId="{AD5363A7-4B39-41DF-974D-EAF737471753}"/>
    <dgm:cxn modelId="{C89F9756-19C3-49ED-9EEA-F1FD5422B53C}" type="presOf" srcId="{266E3C06-2963-4A7F-B33B-03F0F0F57F11}" destId="{1C0AA75B-8D46-4888-A173-2FAF0D4560FB}" srcOrd="0" destOrd="0" presId="urn:microsoft.com/office/officeart/2018/2/layout/IconVerticalSolidList"/>
    <dgm:cxn modelId="{BE15F67A-D62E-4198-B2A8-352BFBEBF569}" srcId="{4288F345-7DFA-4B21-9043-46090C7EDDE7}" destId="{A0DC9494-A954-4E12-883A-3B745E7F6817}" srcOrd="3" destOrd="0" parTransId="{EB68A275-E869-49A3-9C36-A1C8894D81EF}" sibTransId="{77B17840-4F00-4A9F-AD3A-FC65123CD2CB}"/>
    <dgm:cxn modelId="{3422C5B0-947F-4758-91A3-37BE1F0C3425}" srcId="{4288F345-7DFA-4B21-9043-46090C7EDDE7}" destId="{58D3E247-1D3D-4F10-8820-FBB9D2C7B75B}" srcOrd="1" destOrd="0" parTransId="{66DA7CE4-288A-466D-B944-C15BA8D2465B}" sibTransId="{C75128DA-DBC2-4E86-86AE-1528AA1A4925}"/>
    <dgm:cxn modelId="{5A0AE8B7-8F2E-4DC1-910D-ACCD67949CE8}" type="presOf" srcId="{F1465E77-CCD4-4B34-BC12-F249B84DB8BE}" destId="{A70157C8-D9CA-4F62-ABD1-A95B85555B12}" srcOrd="0" destOrd="0" presId="urn:microsoft.com/office/officeart/2018/2/layout/IconVerticalSolidList"/>
    <dgm:cxn modelId="{43CF7CD7-9152-4F99-911D-D0DF1263DFD1}" type="presOf" srcId="{A0DC9494-A954-4E12-883A-3B745E7F6817}" destId="{37B08ADF-A492-4532-9F01-BE2B6FD7D6EC}" srcOrd="0" destOrd="0" presId="urn:microsoft.com/office/officeart/2018/2/layout/IconVerticalSolidList"/>
    <dgm:cxn modelId="{54D4B3E3-90D4-4225-A92B-4032660E85A9}" type="presOf" srcId="{4288F345-7DFA-4B21-9043-46090C7EDDE7}" destId="{BCD30777-78BE-4450-95B6-1FAF6F0C43DE}" srcOrd="0" destOrd="0" presId="urn:microsoft.com/office/officeart/2018/2/layout/IconVerticalSolidList"/>
    <dgm:cxn modelId="{64AF52CD-D9DB-4F88-8913-ABF36545121B}" type="presOf" srcId="{58D3E247-1D3D-4F10-8820-FBB9D2C7B75B}" destId="{418F1FD5-3BF2-4CBC-8BC7-56FACD5C4391}" srcOrd="0" destOrd="0" presId="urn:microsoft.com/office/officeart/2018/2/layout/IconVerticalSolidList"/>
    <dgm:cxn modelId="{54554077-7A5D-4F40-8458-C403DE917227}" type="presParOf" srcId="{BCD30777-78BE-4450-95B6-1FAF6F0C43DE}" destId="{62DC22E4-71E9-4BEE-B5F1-79A25892A16C}" srcOrd="0" destOrd="0" presId="urn:microsoft.com/office/officeart/2018/2/layout/IconVerticalSolidList"/>
    <dgm:cxn modelId="{285FB213-6AC9-4409-9793-2F199240E8BB}" type="presParOf" srcId="{62DC22E4-71E9-4BEE-B5F1-79A25892A16C}" destId="{3CE4F59D-8209-49DC-AA1A-55EE1BFB3B47}" srcOrd="0" destOrd="0" presId="urn:microsoft.com/office/officeart/2018/2/layout/IconVerticalSolidList"/>
    <dgm:cxn modelId="{FB8D0E99-CD88-4E1E-871F-300FC8428603}" type="presParOf" srcId="{62DC22E4-71E9-4BEE-B5F1-79A25892A16C}" destId="{1E8E62A0-73C9-4A50-BB15-B7210972F3B3}" srcOrd="1" destOrd="0" presId="urn:microsoft.com/office/officeart/2018/2/layout/IconVerticalSolidList"/>
    <dgm:cxn modelId="{87285C22-DA4F-4F73-8951-52C2CAE20BAD}" type="presParOf" srcId="{62DC22E4-71E9-4BEE-B5F1-79A25892A16C}" destId="{B9C4C85F-2E21-42AA-B5CC-EE39C70E5642}" srcOrd="2" destOrd="0" presId="urn:microsoft.com/office/officeart/2018/2/layout/IconVerticalSolidList"/>
    <dgm:cxn modelId="{FEF69035-FFF1-4308-99E7-AC6574C60EB3}" type="presParOf" srcId="{62DC22E4-71E9-4BEE-B5F1-79A25892A16C}" destId="{1C0AA75B-8D46-4888-A173-2FAF0D4560FB}" srcOrd="3" destOrd="0" presId="urn:microsoft.com/office/officeart/2018/2/layout/IconVerticalSolidList"/>
    <dgm:cxn modelId="{D5367BB8-32D0-41BC-99EB-DBF39CDBC7D2}" type="presParOf" srcId="{BCD30777-78BE-4450-95B6-1FAF6F0C43DE}" destId="{4A519279-3253-47F4-8741-B854A014870B}" srcOrd="1" destOrd="0" presId="urn:microsoft.com/office/officeart/2018/2/layout/IconVerticalSolidList"/>
    <dgm:cxn modelId="{966354FD-18CC-46C9-9E6C-912FD1E535EB}" type="presParOf" srcId="{BCD30777-78BE-4450-95B6-1FAF6F0C43DE}" destId="{564C3C87-7E69-4DCA-B087-F83ED342456E}" srcOrd="2" destOrd="0" presId="urn:microsoft.com/office/officeart/2018/2/layout/IconVerticalSolidList"/>
    <dgm:cxn modelId="{A9AB0D8A-35A8-4C3D-966A-E199B76160B3}" type="presParOf" srcId="{564C3C87-7E69-4DCA-B087-F83ED342456E}" destId="{AC4BBD93-E221-4EDB-9F83-C66F76556F8C}" srcOrd="0" destOrd="0" presId="urn:microsoft.com/office/officeart/2018/2/layout/IconVerticalSolidList"/>
    <dgm:cxn modelId="{E26A3748-E8EB-4CA9-AE88-C377B90219DE}" type="presParOf" srcId="{564C3C87-7E69-4DCA-B087-F83ED342456E}" destId="{8E4C9CA5-5F68-418B-932E-24070B0E3658}" srcOrd="1" destOrd="0" presId="urn:microsoft.com/office/officeart/2018/2/layout/IconVerticalSolidList"/>
    <dgm:cxn modelId="{C9096884-11ED-4AD9-A56F-FFE6CDAEFF0A}" type="presParOf" srcId="{564C3C87-7E69-4DCA-B087-F83ED342456E}" destId="{70F74248-3EC7-47CD-B681-B20E95D0B795}" srcOrd="2" destOrd="0" presId="urn:microsoft.com/office/officeart/2018/2/layout/IconVerticalSolidList"/>
    <dgm:cxn modelId="{255B54C9-DDD3-48E3-ADF0-C565697FD56F}" type="presParOf" srcId="{564C3C87-7E69-4DCA-B087-F83ED342456E}" destId="{418F1FD5-3BF2-4CBC-8BC7-56FACD5C4391}" srcOrd="3" destOrd="0" presId="urn:microsoft.com/office/officeart/2018/2/layout/IconVerticalSolidList"/>
    <dgm:cxn modelId="{987C929E-3D58-4A74-8916-6AE8B48ACA97}" type="presParOf" srcId="{BCD30777-78BE-4450-95B6-1FAF6F0C43DE}" destId="{5379D28B-98EC-491F-AEA7-87CF5489FF02}" srcOrd="3" destOrd="0" presId="urn:microsoft.com/office/officeart/2018/2/layout/IconVerticalSolidList"/>
    <dgm:cxn modelId="{F097B110-5FD8-4C59-A7A3-851F3F2A09E3}" type="presParOf" srcId="{BCD30777-78BE-4450-95B6-1FAF6F0C43DE}" destId="{3D03B94B-8802-4343-8945-75594FE850AD}" srcOrd="4" destOrd="0" presId="urn:microsoft.com/office/officeart/2018/2/layout/IconVerticalSolidList"/>
    <dgm:cxn modelId="{5760C734-C6D3-4DF8-B26A-72467DF5CC50}" type="presParOf" srcId="{3D03B94B-8802-4343-8945-75594FE850AD}" destId="{A44DCBA9-4C89-44D5-8971-E3E2C0ABAC22}" srcOrd="0" destOrd="0" presId="urn:microsoft.com/office/officeart/2018/2/layout/IconVerticalSolidList"/>
    <dgm:cxn modelId="{EE0C1EC7-F6B1-4C84-8B84-63BC12555259}" type="presParOf" srcId="{3D03B94B-8802-4343-8945-75594FE850AD}" destId="{A058445A-7C8C-4AC3-A766-F9A6D59E347F}" srcOrd="1" destOrd="0" presId="urn:microsoft.com/office/officeart/2018/2/layout/IconVerticalSolidList"/>
    <dgm:cxn modelId="{1BD74C1B-D55D-46A9-A069-ED5AE66EEC31}" type="presParOf" srcId="{3D03B94B-8802-4343-8945-75594FE850AD}" destId="{C4C86AD7-60E7-4B9D-BBB0-14641C38B521}" srcOrd="2" destOrd="0" presId="urn:microsoft.com/office/officeart/2018/2/layout/IconVerticalSolidList"/>
    <dgm:cxn modelId="{9BC62FF1-BCEB-492E-8CBD-83C10368F400}" type="presParOf" srcId="{3D03B94B-8802-4343-8945-75594FE850AD}" destId="{A70157C8-D9CA-4F62-ABD1-A95B85555B12}" srcOrd="3" destOrd="0" presId="urn:microsoft.com/office/officeart/2018/2/layout/IconVerticalSolidList"/>
    <dgm:cxn modelId="{1E4B75F7-2227-4C2E-9F81-218804DC01AE}" type="presParOf" srcId="{BCD30777-78BE-4450-95B6-1FAF6F0C43DE}" destId="{12652BB8-8E22-49B7-8D87-1E35AD65A208}" srcOrd="5" destOrd="0" presId="urn:microsoft.com/office/officeart/2018/2/layout/IconVerticalSolidList"/>
    <dgm:cxn modelId="{9C59CE4C-AA9F-4DFE-93C3-DB3F2D4E5F8E}" type="presParOf" srcId="{BCD30777-78BE-4450-95B6-1FAF6F0C43DE}" destId="{FF4E66EE-76B6-4D62-AF63-63DC34703F29}" srcOrd="6" destOrd="0" presId="urn:microsoft.com/office/officeart/2018/2/layout/IconVerticalSolidList"/>
    <dgm:cxn modelId="{46B17C0A-75AF-4841-9FAE-1FC679DDEE7C}" type="presParOf" srcId="{FF4E66EE-76B6-4D62-AF63-63DC34703F29}" destId="{CDF3DD00-35AA-4420-BA5D-ECB6F4236FE1}" srcOrd="0" destOrd="0" presId="urn:microsoft.com/office/officeart/2018/2/layout/IconVerticalSolidList"/>
    <dgm:cxn modelId="{BC08FD8D-034F-47B6-8E52-78C6D319FD6E}" type="presParOf" srcId="{FF4E66EE-76B6-4D62-AF63-63DC34703F29}" destId="{911F9ACB-1F06-4B2B-AA7F-FFC08834EEC0}" srcOrd="1" destOrd="0" presId="urn:microsoft.com/office/officeart/2018/2/layout/IconVerticalSolidList"/>
    <dgm:cxn modelId="{6D2B1DE0-DF76-4D58-A2AC-1458B0AF4E6D}" type="presParOf" srcId="{FF4E66EE-76B6-4D62-AF63-63DC34703F29}" destId="{381ACC9E-B967-4C14-8D4D-A0B7AB822E01}" srcOrd="2" destOrd="0" presId="urn:microsoft.com/office/officeart/2018/2/layout/IconVerticalSolidList"/>
    <dgm:cxn modelId="{BFF5A313-A14E-4B03-8501-E4E4CDA6F5DC}" type="presParOf" srcId="{FF4E66EE-76B6-4D62-AF63-63DC34703F29}" destId="{37B08ADF-A492-4532-9F01-BE2B6FD7D6E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8F345-7DFA-4B21-9043-46090C7EDD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6E3C06-2963-4A7F-B33B-03F0F0F57F11}">
      <dgm:prSet custT="1"/>
      <dgm:spPr/>
      <dgm:t>
        <a:bodyPr/>
        <a:lstStyle/>
        <a:p>
          <a:pPr>
            <a:lnSpc>
              <a:spcPct val="100000"/>
            </a:lnSpc>
          </a:pPr>
          <a:r>
            <a:rPr lang="en-GB" sz="2400" dirty="0">
              <a:effectLst/>
              <a:latin typeface="Quicksand" pitchFamily="2" charset="0"/>
              <a:ea typeface="Calibri" panose="020F0502020204030204" pitchFamily="34" charset="0"/>
              <a:cs typeface="Times New Roman" panose="02020603050405020304" pitchFamily="18" charset="0"/>
            </a:rPr>
            <a:t>All organisations providing services to children and young people under 18 years are in scope for the Scheme.</a:t>
          </a:r>
          <a:endParaRPr lang="en-US" sz="2400" dirty="0"/>
        </a:p>
      </dgm:t>
    </dgm:pt>
    <dgm:pt modelId="{B672E62E-48AD-476A-B6D5-BEF297577A09}" type="parTrans" cxnId="{5D798310-F6D8-48CC-A180-B232D8558111}">
      <dgm:prSet/>
      <dgm:spPr/>
      <dgm:t>
        <a:bodyPr/>
        <a:lstStyle/>
        <a:p>
          <a:endParaRPr lang="en-US"/>
        </a:p>
      </dgm:t>
    </dgm:pt>
    <dgm:pt modelId="{5177EDCE-4379-4B40-9197-916FAAAECBE5}" type="sibTrans" cxnId="{5D798310-F6D8-48CC-A180-B232D8558111}">
      <dgm:prSet/>
      <dgm:spPr/>
      <dgm:t>
        <a:bodyPr/>
        <a:lstStyle/>
        <a:p>
          <a:endParaRPr lang="en-US"/>
        </a:p>
      </dgm:t>
    </dgm:pt>
    <dgm:pt modelId="{F1465E77-CCD4-4B34-BC12-F249B84DB8BE}">
      <dgm:prSet custT="1"/>
      <dgm:spPr/>
      <dgm:t>
        <a:bodyPr/>
        <a:lstStyle/>
        <a:p>
          <a:pPr>
            <a:lnSpc>
              <a:spcPct val="100000"/>
            </a:lnSpc>
          </a:pPr>
          <a:r>
            <a:rPr lang="en-AU" sz="2400" dirty="0">
              <a:effectLst/>
              <a:latin typeface="Quicksand" pitchFamily="2" charset="0"/>
              <a:ea typeface="Calibri" panose="020F0502020204030204" pitchFamily="34" charset="0"/>
              <a:cs typeface="Times New Roman" panose="02020603050405020304" pitchFamily="18" charset="0"/>
            </a:rPr>
            <a:t>Complaints will be assessed against the ACT legislation which requires organisations to uphold rights, safety, and wellbeing of children and young people .</a:t>
          </a:r>
          <a:endParaRPr lang="en-US" sz="2400" dirty="0"/>
        </a:p>
      </dgm:t>
    </dgm:pt>
    <dgm:pt modelId="{DFFB981A-A8BB-42B8-A14B-013897C5EE0F}" type="parTrans" cxnId="{B5D54732-CFEC-4907-8331-3967F458D0FB}">
      <dgm:prSet/>
      <dgm:spPr/>
      <dgm:t>
        <a:bodyPr/>
        <a:lstStyle/>
        <a:p>
          <a:endParaRPr lang="en-US"/>
        </a:p>
      </dgm:t>
    </dgm:pt>
    <dgm:pt modelId="{AD5363A7-4B39-41DF-974D-EAF737471753}" type="sibTrans" cxnId="{B5D54732-CFEC-4907-8331-3967F458D0FB}">
      <dgm:prSet/>
      <dgm:spPr/>
      <dgm:t>
        <a:bodyPr/>
        <a:lstStyle/>
        <a:p>
          <a:endParaRPr lang="en-US"/>
        </a:p>
      </dgm:t>
    </dgm:pt>
    <dgm:pt modelId="{A0DC9494-A954-4E12-883A-3B745E7F6817}">
      <dgm:prSet custT="1"/>
      <dgm:spPr/>
      <dgm:t>
        <a:bodyPr/>
        <a:lstStyle/>
        <a:p>
          <a:pPr>
            <a:lnSpc>
              <a:spcPct val="100000"/>
            </a:lnSpc>
          </a:pPr>
          <a:r>
            <a:rPr lang="en-AU" sz="2400" dirty="0">
              <a:effectLst/>
              <a:latin typeface="Quicksand" pitchFamily="2" charset="0"/>
              <a:ea typeface="Calibri" panose="020F0502020204030204" pitchFamily="34" charset="0"/>
              <a:cs typeface="Times New Roman" panose="02020603050405020304" pitchFamily="18" charset="0"/>
            </a:rPr>
            <a:t>Complaints are best addressed through communication and conciliation</a:t>
          </a:r>
          <a:endParaRPr lang="en-US" sz="2400" dirty="0"/>
        </a:p>
      </dgm:t>
    </dgm:pt>
    <dgm:pt modelId="{EB68A275-E869-49A3-9C36-A1C8894D81EF}" type="parTrans" cxnId="{BE15F67A-D62E-4198-B2A8-352BFBEBF569}">
      <dgm:prSet/>
      <dgm:spPr/>
      <dgm:t>
        <a:bodyPr/>
        <a:lstStyle/>
        <a:p>
          <a:endParaRPr lang="en-US"/>
        </a:p>
      </dgm:t>
    </dgm:pt>
    <dgm:pt modelId="{77B17840-4F00-4A9F-AD3A-FC65123CD2CB}" type="sibTrans" cxnId="{BE15F67A-D62E-4198-B2A8-352BFBEBF569}">
      <dgm:prSet/>
      <dgm:spPr/>
      <dgm:t>
        <a:bodyPr/>
        <a:lstStyle/>
        <a:p>
          <a:endParaRPr lang="en-US"/>
        </a:p>
      </dgm:t>
    </dgm:pt>
    <dgm:pt modelId="{58D3E247-1D3D-4F10-8820-FBB9D2C7B75B}">
      <dgm:prSet custT="1"/>
      <dgm:spPr/>
      <dgm:t>
        <a:bodyPr/>
        <a:lstStyle/>
        <a:p>
          <a:pPr>
            <a:lnSpc>
              <a:spcPct val="100000"/>
            </a:lnSpc>
          </a:pPr>
          <a:r>
            <a:rPr lang="en-US" sz="2400" dirty="0">
              <a:effectLst/>
              <a:latin typeface="Quicksand" pitchFamily="2" charset="0"/>
              <a:ea typeface="Calibri" panose="020F0502020204030204" pitchFamily="34" charset="0"/>
              <a:cs typeface="Times New Roman" panose="02020603050405020304" pitchFamily="18" charset="0"/>
            </a:rPr>
            <a:t>ACTHRC can receive complaints about any organisation or sector under the ACT Scheme.</a:t>
          </a:r>
          <a:endParaRPr lang="en-AU" sz="2400" dirty="0"/>
        </a:p>
      </dgm:t>
    </dgm:pt>
    <dgm:pt modelId="{66DA7CE4-288A-466D-B944-C15BA8D2465B}" type="parTrans" cxnId="{3422C5B0-947F-4758-91A3-37BE1F0C3425}">
      <dgm:prSet/>
      <dgm:spPr/>
      <dgm:t>
        <a:bodyPr/>
        <a:lstStyle/>
        <a:p>
          <a:endParaRPr lang="en-AU"/>
        </a:p>
      </dgm:t>
    </dgm:pt>
    <dgm:pt modelId="{C75128DA-DBC2-4E86-86AE-1528AA1A4925}" type="sibTrans" cxnId="{3422C5B0-947F-4758-91A3-37BE1F0C3425}">
      <dgm:prSet/>
      <dgm:spPr/>
      <dgm:t>
        <a:bodyPr/>
        <a:lstStyle/>
        <a:p>
          <a:endParaRPr lang="en-AU"/>
        </a:p>
      </dgm:t>
    </dgm:pt>
    <dgm:pt modelId="{BCD30777-78BE-4450-95B6-1FAF6F0C43DE}" type="pres">
      <dgm:prSet presAssocID="{4288F345-7DFA-4B21-9043-46090C7EDDE7}" presName="root" presStyleCnt="0">
        <dgm:presLayoutVars>
          <dgm:dir/>
          <dgm:resizeHandles val="exact"/>
        </dgm:presLayoutVars>
      </dgm:prSet>
      <dgm:spPr/>
    </dgm:pt>
    <dgm:pt modelId="{62DC22E4-71E9-4BEE-B5F1-79A25892A16C}" type="pres">
      <dgm:prSet presAssocID="{266E3C06-2963-4A7F-B33B-03F0F0F57F11}" presName="compNode" presStyleCnt="0"/>
      <dgm:spPr/>
    </dgm:pt>
    <dgm:pt modelId="{3CE4F59D-8209-49DC-AA1A-55EE1BFB3B47}" type="pres">
      <dgm:prSet presAssocID="{266E3C06-2963-4A7F-B33B-03F0F0F57F11}" presName="bgRect" presStyleLbl="bgShp" presStyleIdx="0" presStyleCnt="4"/>
      <dgm:spPr/>
    </dgm:pt>
    <dgm:pt modelId="{1E8E62A0-73C9-4A50-BB15-B7210972F3B3}" type="pres">
      <dgm:prSet presAssocID="{266E3C06-2963-4A7F-B33B-03F0F0F57F1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nce with solid fill"/>
        </a:ext>
      </dgm:extLst>
    </dgm:pt>
    <dgm:pt modelId="{B9C4C85F-2E21-42AA-B5CC-EE39C70E5642}" type="pres">
      <dgm:prSet presAssocID="{266E3C06-2963-4A7F-B33B-03F0F0F57F11}" presName="spaceRect" presStyleCnt="0"/>
      <dgm:spPr/>
    </dgm:pt>
    <dgm:pt modelId="{1C0AA75B-8D46-4888-A173-2FAF0D4560FB}" type="pres">
      <dgm:prSet presAssocID="{266E3C06-2963-4A7F-B33B-03F0F0F57F11}" presName="parTx" presStyleLbl="revTx" presStyleIdx="0" presStyleCnt="4">
        <dgm:presLayoutVars>
          <dgm:chMax val="0"/>
          <dgm:chPref val="0"/>
        </dgm:presLayoutVars>
      </dgm:prSet>
      <dgm:spPr/>
    </dgm:pt>
    <dgm:pt modelId="{4A519279-3253-47F4-8741-B854A014870B}" type="pres">
      <dgm:prSet presAssocID="{5177EDCE-4379-4B40-9197-916FAAAECBE5}" presName="sibTrans" presStyleCnt="0"/>
      <dgm:spPr/>
    </dgm:pt>
    <dgm:pt modelId="{564C3C87-7E69-4DCA-B087-F83ED342456E}" type="pres">
      <dgm:prSet presAssocID="{58D3E247-1D3D-4F10-8820-FBB9D2C7B75B}" presName="compNode" presStyleCnt="0"/>
      <dgm:spPr/>
    </dgm:pt>
    <dgm:pt modelId="{AC4BBD93-E221-4EDB-9F83-C66F76556F8C}" type="pres">
      <dgm:prSet presAssocID="{58D3E247-1D3D-4F10-8820-FBB9D2C7B75B}" presName="bgRect" presStyleLbl="bgShp" presStyleIdx="1" presStyleCnt="4"/>
      <dgm:spPr/>
    </dgm:pt>
    <dgm:pt modelId="{8E4C9CA5-5F68-418B-932E-24070B0E3658}" type="pres">
      <dgm:prSet presAssocID="{58D3E247-1D3D-4F10-8820-FBB9D2C7B75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ragon dance with solid fill"/>
        </a:ext>
      </dgm:extLst>
    </dgm:pt>
    <dgm:pt modelId="{70F74248-3EC7-47CD-B681-B20E95D0B795}" type="pres">
      <dgm:prSet presAssocID="{58D3E247-1D3D-4F10-8820-FBB9D2C7B75B}" presName="spaceRect" presStyleCnt="0"/>
      <dgm:spPr/>
    </dgm:pt>
    <dgm:pt modelId="{418F1FD5-3BF2-4CBC-8BC7-56FACD5C4391}" type="pres">
      <dgm:prSet presAssocID="{58D3E247-1D3D-4F10-8820-FBB9D2C7B75B}" presName="parTx" presStyleLbl="revTx" presStyleIdx="1" presStyleCnt="4">
        <dgm:presLayoutVars>
          <dgm:chMax val="0"/>
          <dgm:chPref val="0"/>
        </dgm:presLayoutVars>
      </dgm:prSet>
      <dgm:spPr/>
    </dgm:pt>
    <dgm:pt modelId="{5379D28B-98EC-491F-AEA7-87CF5489FF02}" type="pres">
      <dgm:prSet presAssocID="{C75128DA-DBC2-4E86-86AE-1528AA1A4925}" presName="sibTrans" presStyleCnt="0"/>
      <dgm:spPr/>
    </dgm:pt>
    <dgm:pt modelId="{3D03B94B-8802-4343-8945-75594FE850AD}" type="pres">
      <dgm:prSet presAssocID="{F1465E77-CCD4-4B34-BC12-F249B84DB8BE}" presName="compNode" presStyleCnt="0"/>
      <dgm:spPr/>
    </dgm:pt>
    <dgm:pt modelId="{A44DCBA9-4C89-44D5-8971-E3E2C0ABAC22}" type="pres">
      <dgm:prSet presAssocID="{F1465E77-CCD4-4B34-BC12-F249B84DB8BE}" presName="bgRect" presStyleLbl="bgShp" presStyleIdx="2" presStyleCnt="4"/>
      <dgm:spPr/>
    </dgm:pt>
    <dgm:pt modelId="{A058445A-7C8C-4AC3-A766-F9A6D59E347F}" type="pres">
      <dgm:prSet presAssocID="{F1465E77-CCD4-4B34-BC12-F249B84DB8B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ncing with solid fill"/>
        </a:ext>
      </dgm:extLst>
    </dgm:pt>
    <dgm:pt modelId="{C4C86AD7-60E7-4B9D-BBB0-14641C38B521}" type="pres">
      <dgm:prSet presAssocID="{F1465E77-CCD4-4B34-BC12-F249B84DB8BE}" presName="spaceRect" presStyleCnt="0"/>
      <dgm:spPr/>
    </dgm:pt>
    <dgm:pt modelId="{A70157C8-D9CA-4F62-ABD1-A95B85555B12}" type="pres">
      <dgm:prSet presAssocID="{F1465E77-CCD4-4B34-BC12-F249B84DB8BE}" presName="parTx" presStyleLbl="revTx" presStyleIdx="2" presStyleCnt="4" custLinFactNeighborY="-7035">
        <dgm:presLayoutVars>
          <dgm:chMax val="0"/>
          <dgm:chPref val="0"/>
        </dgm:presLayoutVars>
      </dgm:prSet>
      <dgm:spPr/>
    </dgm:pt>
    <dgm:pt modelId="{12652BB8-8E22-49B7-8D87-1E35AD65A208}" type="pres">
      <dgm:prSet presAssocID="{AD5363A7-4B39-41DF-974D-EAF737471753}" presName="sibTrans" presStyleCnt="0"/>
      <dgm:spPr/>
    </dgm:pt>
    <dgm:pt modelId="{FF4E66EE-76B6-4D62-AF63-63DC34703F29}" type="pres">
      <dgm:prSet presAssocID="{A0DC9494-A954-4E12-883A-3B745E7F6817}" presName="compNode" presStyleCnt="0"/>
      <dgm:spPr/>
    </dgm:pt>
    <dgm:pt modelId="{CDF3DD00-35AA-4420-BA5D-ECB6F4236FE1}" type="pres">
      <dgm:prSet presAssocID="{A0DC9494-A954-4E12-883A-3B745E7F6817}" presName="bgRect" presStyleLbl="bgShp" presStyleIdx="3" presStyleCnt="4"/>
      <dgm:spPr/>
    </dgm:pt>
    <dgm:pt modelId="{911F9ACB-1F06-4B2B-AA7F-FFC08834EEC0}" type="pres">
      <dgm:prSet presAssocID="{A0DC9494-A954-4E12-883A-3B745E7F681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nce steps with solid fill"/>
        </a:ext>
      </dgm:extLst>
    </dgm:pt>
    <dgm:pt modelId="{381ACC9E-B967-4C14-8D4D-A0B7AB822E01}" type="pres">
      <dgm:prSet presAssocID="{A0DC9494-A954-4E12-883A-3B745E7F6817}" presName="spaceRect" presStyleCnt="0"/>
      <dgm:spPr/>
    </dgm:pt>
    <dgm:pt modelId="{37B08ADF-A492-4532-9F01-BE2B6FD7D6EC}" type="pres">
      <dgm:prSet presAssocID="{A0DC9494-A954-4E12-883A-3B745E7F6817}" presName="parTx" presStyleLbl="revTx" presStyleIdx="3" presStyleCnt="4" custLinFactNeighborY="-6351">
        <dgm:presLayoutVars>
          <dgm:chMax val="0"/>
          <dgm:chPref val="0"/>
        </dgm:presLayoutVars>
      </dgm:prSet>
      <dgm:spPr/>
    </dgm:pt>
  </dgm:ptLst>
  <dgm:cxnLst>
    <dgm:cxn modelId="{5D798310-F6D8-48CC-A180-B232D8558111}" srcId="{4288F345-7DFA-4B21-9043-46090C7EDDE7}" destId="{266E3C06-2963-4A7F-B33B-03F0F0F57F11}" srcOrd="0" destOrd="0" parTransId="{B672E62E-48AD-476A-B6D5-BEF297577A09}" sibTransId="{5177EDCE-4379-4B40-9197-916FAAAECBE5}"/>
    <dgm:cxn modelId="{B5D54732-CFEC-4907-8331-3967F458D0FB}" srcId="{4288F345-7DFA-4B21-9043-46090C7EDDE7}" destId="{F1465E77-CCD4-4B34-BC12-F249B84DB8BE}" srcOrd="2" destOrd="0" parTransId="{DFFB981A-A8BB-42B8-A14B-013897C5EE0F}" sibTransId="{AD5363A7-4B39-41DF-974D-EAF737471753}"/>
    <dgm:cxn modelId="{C89F9756-19C3-49ED-9EEA-F1FD5422B53C}" type="presOf" srcId="{266E3C06-2963-4A7F-B33B-03F0F0F57F11}" destId="{1C0AA75B-8D46-4888-A173-2FAF0D4560FB}" srcOrd="0" destOrd="0" presId="urn:microsoft.com/office/officeart/2018/2/layout/IconVerticalSolidList"/>
    <dgm:cxn modelId="{BE15F67A-D62E-4198-B2A8-352BFBEBF569}" srcId="{4288F345-7DFA-4B21-9043-46090C7EDDE7}" destId="{A0DC9494-A954-4E12-883A-3B745E7F6817}" srcOrd="3" destOrd="0" parTransId="{EB68A275-E869-49A3-9C36-A1C8894D81EF}" sibTransId="{77B17840-4F00-4A9F-AD3A-FC65123CD2CB}"/>
    <dgm:cxn modelId="{3422C5B0-947F-4758-91A3-37BE1F0C3425}" srcId="{4288F345-7DFA-4B21-9043-46090C7EDDE7}" destId="{58D3E247-1D3D-4F10-8820-FBB9D2C7B75B}" srcOrd="1" destOrd="0" parTransId="{66DA7CE4-288A-466D-B944-C15BA8D2465B}" sibTransId="{C75128DA-DBC2-4E86-86AE-1528AA1A4925}"/>
    <dgm:cxn modelId="{5A0AE8B7-8F2E-4DC1-910D-ACCD67949CE8}" type="presOf" srcId="{F1465E77-CCD4-4B34-BC12-F249B84DB8BE}" destId="{A70157C8-D9CA-4F62-ABD1-A95B85555B12}" srcOrd="0" destOrd="0" presId="urn:microsoft.com/office/officeart/2018/2/layout/IconVerticalSolidList"/>
    <dgm:cxn modelId="{43CF7CD7-9152-4F99-911D-D0DF1263DFD1}" type="presOf" srcId="{A0DC9494-A954-4E12-883A-3B745E7F6817}" destId="{37B08ADF-A492-4532-9F01-BE2B6FD7D6EC}" srcOrd="0" destOrd="0" presId="urn:microsoft.com/office/officeart/2018/2/layout/IconVerticalSolidList"/>
    <dgm:cxn modelId="{54D4B3E3-90D4-4225-A92B-4032660E85A9}" type="presOf" srcId="{4288F345-7DFA-4B21-9043-46090C7EDDE7}" destId="{BCD30777-78BE-4450-95B6-1FAF6F0C43DE}" srcOrd="0" destOrd="0" presId="urn:microsoft.com/office/officeart/2018/2/layout/IconVerticalSolidList"/>
    <dgm:cxn modelId="{64AF52CD-D9DB-4F88-8913-ABF36545121B}" type="presOf" srcId="{58D3E247-1D3D-4F10-8820-FBB9D2C7B75B}" destId="{418F1FD5-3BF2-4CBC-8BC7-56FACD5C4391}" srcOrd="0" destOrd="0" presId="urn:microsoft.com/office/officeart/2018/2/layout/IconVerticalSolidList"/>
    <dgm:cxn modelId="{54554077-7A5D-4F40-8458-C403DE917227}" type="presParOf" srcId="{BCD30777-78BE-4450-95B6-1FAF6F0C43DE}" destId="{62DC22E4-71E9-4BEE-B5F1-79A25892A16C}" srcOrd="0" destOrd="0" presId="urn:microsoft.com/office/officeart/2018/2/layout/IconVerticalSolidList"/>
    <dgm:cxn modelId="{285FB213-6AC9-4409-9793-2F199240E8BB}" type="presParOf" srcId="{62DC22E4-71E9-4BEE-B5F1-79A25892A16C}" destId="{3CE4F59D-8209-49DC-AA1A-55EE1BFB3B47}" srcOrd="0" destOrd="0" presId="urn:microsoft.com/office/officeart/2018/2/layout/IconVerticalSolidList"/>
    <dgm:cxn modelId="{FB8D0E99-CD88-4E1E-871F-300FC8428603}" type="presParOf" srcId="{62DC22E4-71E9-4BEE-B5F1-79A25892A16C}" destId="{1E8E62A0-73C9-4A50-BB15-B7210972F3B3}" srcOrd="1" destOrd="0" presId="urn:microsoft.com/office/officeart/2018/2/layout/IconVerticalSolidList"/>
    <dgm:cxn modelId="{87285C22-DA4F-4F73-8951-52C2CAE20BAD}" type="presParOf" srcId="{62DC22E4-71E9-4BEE-B5F1-79A25892A16C}" destId="{B9C4C85F-2E21-42AA-B5CC-EE39C70E5642}" srcOrd="2" destOrd="0" presId="urn:microsoft.com/office/officeart/2018/2/layout/IconVerticalSolidList"/>
    <dgm:cxn modelId="{FEF69035-FFF1-4308-99E7-AC6574C60EB3}" type="presParOf" srcId="{62DC22E4-71E9-4BEE-B5F1-79A25892A16C}" destId="{1C0AA75B-8D46-4888-A173-2FAF0D4560FB}" srcOrd="3" destOrd="0" presId="urn:microsoft.com/office/officeart/2018/2/layout/IconVerticalSolidList"/>
    <dgm:cxn modelId="{D5367BB8-32D0-41BC-99EB-DBF39CDBC7D2}" type="presParOf" srcId="{BCD30777-78BE-4450-95B6-1FAF6F0C43DE}" destId="{4A519279-3253-47F4-8741-B854A014870B}" srcOrd="1" destOrd="0" presId="urn:microsoft.com/office/officeart/2018/2/layout/IconVerticalSolidList"/>
    <dgm:cxn modelId="{966354FD-18CC-46C9-9E6C-912FD1E535EB}" type="presParOf" srcId="{BCD30777-78BE-4450-95B6-1FAF6F0C43DE}" destId="{564C3C87-7E69-4DCA-B087-F83ED342456E}" srcOrd="2" destOrd="0" presId="urn:microsoft.com/office/officeart/2018/2/layout/IconVerticalSolidList"/>
    <dgm:cxn modelId="{A9AB0D8A-35A8-4C3D-966A-E199B76160B3}" type="presParOf" srcId="{564C3C87-7E69-4DCA-B087-F83ED342456E}" destId="{AC4BBD93-E221-4EDB-9F83-C66F76556F8C}" srcOrd="0" destOrd="0" presId="urn:microsoft.com/office/officeart/2018/2/layout/IconVerticalSolidList"/>
    <dgm:cxn modelId="{E26A3748-E8EB-4CA9-AE88-C377B90219DE}" type="presParOf" srcId="{564C3C87-7E69-4DCA-B087-F83ED342456E}" destId="{8E4C9CA5-5F68-418B-932E-24070B0E3658}" srcOrd="1" destOrd="0" presId="urn:microsoft.com/office/officeart/2018/2/layout/IconVerticalSolidList"/>
    <dgm:cxn modelId="{C9096884-11ED-4AD9-A56F-FFE6CDAEFF0A}" type="presParOf" srcId="{564C3C87-7E69-4DCA-B087-F83ED342456E}" destId="{70F74248-3EC7-47CD-B681-B20E95D0B795}" srcOrd="2" destOrd="0" presId="urn:microsoft.com/office/officeart/2018/2/layout/IconVerticalSolidList"/>
    <dgm:cxn modelId="{255B54C9-DDD3-48E3-ADF0-C565697FD56F}" type="presParOf" srcId="{564C3C87-7E69-4DCA-B087-F83ED342456E}" destId="{418F1FD5-3BF2-4CBC-8BC7-56FACD5C4391}" srcOrd="3" destOrd="0" presId="urn:microsoft.com/office/officeart/2018/2/layout/IconVerticalSolidList"/>
    <dgm:cxn modelId="{987C929E-3D58-4A74-8916-6AE8B48ACA97}" type="presParOf" srcId="{BCD30777-78BE-4450-95B6-1FAF6F0C43DE}" destId="{5379D28B-98EC-491F-AEA7-87CF5489FF02}" srcOrd="3" destOrd="0" presId="urn:microsoft.com/office/officeart/2018/2/layout/IconVerticalSolidList"/>
    <dgm:cxn modelId="{F097B110-5FD8-4C59-A7A3-851F3F2A09E3}" type="presParOf" srcId="{BCD30777-78BE-4450-95B6-1FAF6F0C43DE}" destId="{3D03B94B-8802-4343-8945-75594FE850AD}" srcOrd="4" destOrd="0" presId="urn:microsoft.com/office/officeart/2018/2/layout/IconVerticalSolidList"/>
    <dgm:cxn modelId="{5760C734-C6D3-4DF8-B26A-72467DF5CC50}" type="presParOf" srcId="{3D03B94B-8802-4343-8945-75594FE850AD}" destId="{A44DCBA9-4C89-44D5-8971-E3E2C0ABAC22}" srcOrd="0" destOrd="0" presId="urn:microsoft.com/office/officeart/2018/2/layout/IconVerticalSolidList"/>
    <dgm:cxn modelId="{EE0C1EC7-F6B1-4C84-8B84-63BC12555259}" type="presParOf" srcId="{3D03B94B-8802-4343-8945-75594FE850AD}" destId="{A058445A-7C8C-4AC3-A766-F9A6D59E347F}" srcOrd="1" destOrd="0" presId="urn:microsoft.com/office/officeart/2018/2/layout/IconVerticalSolidList"/>
    <dgm:cxn modelId="{1BD74C1B-D55D-46A9-A069-ED5AE66EEC31}" type="presParOf" srcId="{3D03B94B-8802-4343-8945-75594FE850AD}" destId="{C4C86AD7-60E7-4B9D-BBB0-14641C38B521}" srcOrd="2" destOrd="0" presId="urn:microsoft.com/office/officeart/2018/2/layout/IconVerticalSolidList"/>
    <dgm:cxn modelId="{9BC62FF1-BCEB-492E-8CBD-83C10368F400}" type="presParOf" srcId="{3D03B94B-8802-4343-8945-75594FE850AD}" destId="{A70157C8-D9CA-4F62-ABD1-A95B85555B12}" srcOrd="3" destOrd="0" presId="urn:microsoft.com/office/officeart/2018/2/layout/IconVerticalSolidList"/>
    <dgm:cxn modelId="{1E4B75F7-2227-4C2E-9F81-218804DC01AE}" type="presParOf" srcId="{BCD30777-78BE-4450-95B6-1FAF6F0C43DE}" destId="{12652BB8-8E22-49B7-8D87-1E35AD65A208}" srcOrd="5" destOrd="0" presId="urn:microsoft.com/office/officeart/2018/2/layout/IconVerticalSolidList"/>
    <dgm:cxn modelId="{9C59CE4C-AA9F-4DFE-93C3-DB3F2D4E5F8E}" type="presParOf" srcId="{BCD30777-78BE-4450-95B6-1FAF6F0C43DE}" destId="{FF4E66EE-76B6-4D62-AF63-63DC34703F29}" srcOrd="6" destOrd="0" presId="urn:microsoft.com/office/officeart/2018/2/layout/IconVerticalSolidList"/>
    <dgm:cxn modelId="{46B17C0A-75AF-4841-9FAE-1FC679DDEE7C}" type="presParOf" srcId="{FF4E66EE-76B6-4D62-AF63-63DC34703F29}" destId="{CDF3DD00-35AA-4420-BA5D-ECB6F4236FE1}" srcOrd="0" destOrd="0" presId="urn:microsoft.com/office/officeart/2018/2/layout/IconVerticalSolidList"/>
    <dgm:cxn modelId="{BC08FD8D-034F-47B6-8E52-78C6D319FD6E}" type="presParOf" srcId="{FF4E66EE-76B6-4D62-AF63-63DC34703F29}" destId="{911F9ACB-1F06-4B2B-AA7F-FFC08834EEC0}" srcOrd="1" destOrd="0" presId="urn:microsoft.com/office/officeart/2018/2/layout/IconVerticalSolidList"/>
    <dgm:cxn modelId="{6D2B1DE0-DF76-4D58-A2AC-1458B0AF4E6D}" type="presParOf" srcId="{FF4E66EE-76B6-4D62-AF63-63DC34703F29}" destId="{381ACC9E-B967-4C14-8D4D-A0B7AB822E01}" srcOrd="2" destOrd="0" presId="urn:microsoft.com/office/officeart/2018/2/layout/IconVerticalSolidList"/>
    <dgm:cxn modelId="{BFF5A313-A14E-4B03-8501-E4E4CDA6F5DC}" type="presParOf" srcId="{FF4E66EE-76B6-4D62-AF63-63DC34703F29}" destId="{37B08ADF-A492-4532-9F01-BE2B6FD7D6E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CC37A6-F5A1-44BD-96B6-DE94813F0E79}"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AU"/>
        </a:p>
      </dgm:t>
    </dgm:pt>
    <dgm:pt modelId="{85644D61-C576-4607-8DDC-7192C371D53B}">
      <dgm:prSet phldrT="[Text]"/>
      <dgm:spPr>
        <a:solidFill>
          <a:srgbClr val="BF2B24"/>
        </a:solidFill>
      </dgm:spPr>
      <dgm:t>
        <a:bodyPr/>
        <a:lstStyle/>
        <a:p>
          <a:r>
            <a:rPr lang="en-US" b="1" dirty="0">
              <a:latin typeface="Quicksand" pitchFamily="2" charset="0"/>
              <a:ea typeface="+mn-ea"/>
              <a:cs typeface="+mn-cs"/>
            </a:rPr>
            <a:t>Jodie Griffiths-Cook</a:t>
          </a:r>
          <a:endParaRPr lang="en-AU" dirty="0"/>
        </a:p>
      </dgm:t>
    </dgm:pt>
    <dgm:pt modelId="{39D50B01-A9A3-4C58-85E5-E65A64317E4F}" type="parTrans" cxnId="{9B54C2E5-56A7-4DD6-9C97-D2E732176C14}">
      <dgm:prSet/>
      <dgm:spPr/>
      <dgm:t>
        <a:bodyPr/>
        <a:lstStyle/>
        <a:p>
          <a:endParaRPr lang="en-AU"/>
        </a:p>
      </dgm:t>
    </dgm:pt>
    <dgm:pt modelId="{8CC4E5C5-EBFB-4B5A-AADA-384AF9EC7387}" type="sibTrans" cxnId="{9B54C2E5-56A7-4DD6-9C97-D2E732176C14}">
      <dgm:prSet/>
      <dgm:spPr/>
      <dgm:t>
        <a:bodyPr/>
        <a:lstStyle/>
        <a:p>
          <a:endParaRPr lang="en-AU"/>
        </a:p>
      </dgm:t>
    </dgm:pt>
    <dgm:pt modelId="{923350C4-1451-4302-86AD-02A2F024E425}">
      <dgm:prSet phldrT="[Text]"/>
      <dgm:spPr>
        <a:solidFill>
          <a:srgbClr val="2F8E92"/>
        </a:solidFill>
      </dgm:spPr>
      <dgm:t>
        <a:bodyPr/>
        <a:lstStyle/>
        <a:p>
          <a:r>
            <a:rPr lang="en-US" b="1">
              <a:latin typeface="Quicksand" pitchFamily="2" charset="0"/>
              <a:ea typeface="+mn-ea"/>
              <a:cs typeface="+mn-cs"/>
            </a:rPr>
            <a:t>Rosanne Nash</a:t>
          </a:r>
          <a:endParaRPr lang="en-AU"/>
        </a:p>
      </dgm:t>
    </dgm:pt>
    <dgm:pt modelId="{724DB01C-334F-4470-97B4-1A59FFE83547}" type="parTrans" cxnId="{FA5C6354-03BF-4C81-AC23-C6CE50E78353}">
      <dgm:prSet/>
      <dgm:spPr/>
      <dgm:t>
        <a:bodyPr/>
        <a:lstStyle/>
        <a:p>
          <a:endParaRPr lang="en-AU"/>
        </a:p>
      </dgm:t>
    </dgm:pt>
    <dgm:pt modelId="{6E82A7F2-E85D-4194-84B9-9543A5CBAB46}" type="sibTrans" cxnId="{FA5C6354-03BF-4C81-AC23-C6CE50E78353}">
      <dgm:prSet/>
      <dgm:spPr/>
      <dgm:t>
        <a:bodyPr/>
        <a:lstStyle/>
        <a:p>
          <a:endParaRPr lang="en-AU"/>
        </a:p>
      </dgm:t>
    </dgm:pt>
    <dgm:pt modelId="{66141E18-FD64-4AB3-9406-6B8B37442FFA}">
      <dgm:prSet custT="1"/>
      <dgm:spPr/>
      <dgm:t>
        <a:bodyPr/>
        <a:lstStyle/>
        <a:p>
          <a:pPr marL="0" indent="0" defTabSz="179388">
            <a:buNone/>
          </a:pPr>
          <a:r>
            <a:rPr lang="en-US" sz="2800" b="1" dirty="0">
              <a:latin typeface="Quicksand" pitchFamily="2" charset="0"/>
              <a:ea typeface="+mn-ea"/>
              <a:cs typeface="+mn-cs"/>
            </a:rPr>
            <a:t>ACT Children &amp; Young People Commissioner</a:t>
          </a:r>
        </a:p>
      </dgm:t>
    </dgm:pt>
    <dgm:pt modelId="{45FF7205-0F56-4A38-9B8A-379D778827E6}" type="parTrans" cxnId="{646D64DE-6A11-41B2-9AC2-61CB64A17359}">
      <dgm:prSet/>
      <dgm:spPr/>
      <dgm:t>
        <a:bodyPr/>
        <a:lstStyle/>
        <a:p>
          <a:endParaRPr lang="en-AU"/>
        </a:p>
      </dgm:t>
    </dgm:pt>
    <dgm:pt modelId="{EA2509C3-AD3B-4638-A239-199B97FFE6A1}" type="sibTrans" cxnId="{646D64DE-6A11-41B2-9AC2-61CB64A17359}">
      <dgm:prSet/>
      <dgm:spPr/>
      <dgm:t>
        <a:bodyPr/>
        <a:lstStyle/>
        <a:p>
          <a:endParaRPr lang="en-AU"/>
        </a:p>
      </dgm:t>
    </dgm:pt>
    <dgm:pt modelId="{FBE4CEFE-8629-41BA-AC9F-F2E1C12C6D4F}">
      <dgm:prSet/>
      <dgm:spPr/>
      <dgm:t>
        <a:bodyPr/>
        <a:lstStyle/>
        <a:p>
          <a:pPr marL="457200" indent="-457200" defTabSz="1111250"/>
          <a:r>
            <a:rPr lang="en-US" sz="2500" dirty="0">
              <a:latin typeface="Quicksand" pitchFamily="2" charset="0"/>
              <a:ea typeface="+mn-ea"/>
              <a:cs typeface="+mn-cs"/>
            </a:rPr>
            <a:t>Email:  ACTkids@act.gov.au</a:t>
          </a:r>
        </a:p>
      </dgm:t>
    </dgm:pt>
    <dgm:pt modelId="{5DD612F0-BF4C-4014-922E-4F2BC5E87171}" type="parTrans" cxnId="{462D8D32-090B-4D56-9B1E-FD397F5A8DE7}">
      <dgm:prSet/>
      <dgm:spPr/>
      <dgm:t>
        <a:bodyPr/>
        <a:lstStyle/>
        <a:p>
          <a:endParaRPr lang="en-AU"/>
        </a:p>
      </dgm:t>
    </dgm:pt>
    <dgm:pt modelId="{3E6D4A5B-B582-4AEA-9192-D87B58113D07}" type="sibTrans" cxnId="{462D8D32-090B-4D56-9B1E-FD397F5A8DE7}">
      <dgm:prSet/>
      <dgm:spPr/>
      <dgm:t>
        <a:bodyPr/>
        <a:lstStyle/>
        <a:p>
          <a:endParaRPr lang="en-AU"/>
        </a:p>
      </dgm:t>
    </dgm:pt>
    <dgm:pt modelId="{1FD84069-9FA5-4961-9472-D54D76478583}">
      <dgm:prSet/>
      <dgm:spPr/>
      <dgm:t>
        <a:bodyPr/>
        <a:lstStyle/>
        <a:p>
          <a:pPr marL="457200" indent="-457200" defTabSz="1111250"/>
          <a:r>
            <a:rPr lang="en-US" sz="2500" dirty="0">
              <a:latin typeface="Quicksand" pitchFamily="2" charset="0"/>
              <a:ea typeface="+mn-ea"/>
              <a:cs typeface="+mn-cs"/>
            </a:rPr>
            <a:t>Phone:  02 6205 2222</a:t>
          </a:r>
        </a:p>
      </dgm:t>
    </dgm:pt>
    <dgm:pt modelId="{8D56898E-EC50-4A4E-A3A9-CA34891F04E5}" type="parTrans" cxnId="{EA2BF202-E20E-4C2A-8129-46351515C47D}">
      <dgm:prSet/>
      <dgm:spPr/>
      <dgm:t>
        <a:bodyPr/>
        <a:lstStyle/>
        <a:p>
          <a:endParaRPr lang="en-AU"/>
        </a:p>
      </dgm:t>
    </dgm:pt>
    <dgm:pt modelId="{B0F5441B-53BB-4918-96AA-78BAE229E4C8}" type="sibTrans" cxnId="{EA2BF202-E20E-4C2A-8129-46351515C47D}">
      <dgm:prSet/>
      <dgm:spPr/>
      <dgm:t>
        <a:bodyPr/>
        <a:lstStyle/>
        <a:p>
          <a:endParaRPr lang="en-AU"/>
        </a:p>
      </dgm:t>
    </dgm:pt>
    <dgm:pt modelId="{0082D9E4-F2F7-4C77-A824-7D52D3081A4E}">
      <dgm:prSet/>
      <dgm:spPr/>
      <dgm:t>
        <a:bodyPr/>
        <a:lstStyle/>
        <a:p>
          <a:pPr marL="457200" indent="-457200" defTabSz="1111250"/>
          <a:r>
            <a:rPr lang="en-US" sz="2500" dirty="0">
              <a:latin typeface="Quicksand" pitchFamily="2" charset="0"/>
              <a:ea typeface="+mn-ea"/>
              <a:cs typeface="+mn-cs"/>
            </a:rPr>
            <a:t>Instagram:  </a:t>
          </a:r>
          <a:r>
            <a:rPr lang="en-US" sz="2500" dirty="0" err="1">
              <a:latin typeface="Quicksand" pitchFamily="2" charset="0"/>
              <a:ea typeface="+mn-ea"/>
              <a:cs typeface="+mn-cs"/>
            </a:rPr>
            <a:t>actkids_cypc</a:t>
          </a:r>
          <a:endParaRPr lang="en-US" sz="2500" dirty="0">
            <a:latin typeface="Quicksand" pitchFamily="2" charset="0"/>
          </a:endParaRPr>
        </a:p>
      </dgm:t>
    </dgm:pt>
    <dgm:pt modelId="{0B557C76-7DA0-4DA2-931F-906261460035}" type="parTrans" cxnId="{5BFAF6CF-EB1B-4B51-83E1-CEB5960EEC38}">
      <dgm:prSet/>
      <dgm:spPr/>
      <dgm:t>
        <a:bodyPr/>
        <a:lstStyle/>
        <a:p>
          <a:endParaRPr lang="en-AU"/>
        </a:p>
      </dgm:t>
    </dgm:pt>
    <dgm:pt modelId="{3E104C9B-0742-444E-88B7-2ED6D5525EF7}" type="sibTrans" cxnId="{5BFAF6CF-EB1B-4B51-83E1-CEB5960EEC38}">
      <dgm:prSet/>
      <dgm:spPr/>
      <dgm:t>
        <a:bodyPr/>
        <a:lstStyle/>
        <a:p>
          <a:endParaRPr lang="en-AU"/>
        </a:p>
      </dgm:t>
    </dgm:pt>
    <dgm:pt modelId="{47BE4514-40AC-4A2C-9DB7-9D2142B33BAD}">
      <dgm:prSet custT="1"/>
      <dgm:spPr/>
      <dgm:t>
        <a:bodyPr/>
        <a:lstStyle/>
        <a:p>
          <a:pPr marL="285750" indent="-285750">
            <a:buNone/>
          </a:pPr>
          <a:r>
            <a:rPr lang="en-US" sz="2800" b="1" dirty="0">
              <a:latin typeface="Quicksand" pitchFamily="2" charset="0"/>
              <a:ea typeface="+mn-ea"/>
              <a:cs typeface="+mn-cs"/>
            </a:rPr>
            <a:t>Senior Director</a:t>
          </a:r>
        </a:p>
      </dgm:t>
    </dgm:pt>
    <dgm:pt modelId="{4BB69FFA-8430-490D-BB64-F417A45A2937}" type="parTrans" cxnId="{CA98EA67-C998-40F4-A316-6CAB7DDA992C}">
      <dgm:prSet/>
      <dgm:spPr/>
      <dgm:t>
        <a:bodyPr/>
        <a:lstStyle/>
        <a:p>
          <a:endParaRPr lang="en-AU"/>
        </a:p>
      </dgm:t>
    </dgm:pt>
    <dgm:pt modelId="{BADCBF2D-B705-4569-AB04-1A1AEAA5A45B}" type="sibTrans" cxnId="{CA98EA67-C998-40F4-A316-6CAB7DDA992C}">
      <dgm:prSet/>
      <dgm:spPr/>
      <dgm:t>
        <a:bodyPr/>
        <a:lstStyle/>
        <a:p>
          <a:endParaRPr lang="en-AU"/>
        </a:p>
      </dgm:t>
    </dgm:pt>
    <dgm:pt modelId="{F1AE90C0-D0BF-48BB-AFA8-8DC9940C1BAC}">
      <dgm:prSet/>
      <dgm:spPr/>
      <dgm:t>
        <a:bodyPr/>
        <a:lstStyle/>
        <a:p>
          <a:pPr marL="371475" indent="-371475"/>
          <a:r>
            <a:rPr lang="en-US" sz="2500" dirty="0">
              <a:latin typeface="Quicksand" pitchFamily="2" charset="0"/>
              <a:ea typeface="+mn-ea"/>
              <a:cs typeface="+mn-cs"/>
            </a:rPr>
            <a:t>Office of the Children &amp; Young People Commissioner</a:t>
          </a:r>
        </a:p>
      </dgm:t>
    </dgm:pt>
    <dgm:pt modelId="{71D9B775-696E-4035-A5C2-F0A0733B4A42}" type="parTrans" cxnId="{0C670A9A-534F-46B9-B38D-83651B1AD33F}">
      <dgm:prSet/>
      <dgm:spPr/>
      <dgm:t>
        <a:bodyPr/>
        <a:lstStyle/>
        <a:p>
          <a:endParaRPr lang="en-AU"/>
        </a:p>
      </dgm:t>
    </dgm:pt>
    <dgm:pt modelId="{9FA3858B-EA08-46E7-9AA1-FDED6E3BBFFF}" type="sibTrans" cxnId="{0C670A9A-534F-46B9-B38D-83651B1AD33F}">
      <dgm:prSet/>
      <dgm:spPr/>
      <dgm:t>
        <a:bodyPr/>
        <a:lstStyle/>
        <a:p>
          <a:endParaRPr lang="en-AU"/>
        </a:p>
      </dgm:t>
    </dgm:pt>
    <dgm:pt modelId="{6886786D-D55C-4964-8FDC-C35A7516E021}">
      <dgm:prSet/>
      <dgm:spPr/>
      <dgm:t>
        <a:bodyPr/>
        <a:lstStyle/>
        <a:p>
          <a:pPr marL="371475" indent="-371475"/>
          <a:r>
            <a:rPr lang="en-US" sz="2500" dirty="0">
              <a:latin typeface="Quicksand" pitchFamily="2" charset="0"/>
              <a:ea typeface="+mn-ea"/>
              <a:cs typeface="+mn-cs"/>
            </a:rPr>
            <a:t>Email:  rosanne.nash@act.gov.au</a:t>
          </a:r>
        </a:p>
      </dgm:t>
    </dgm:pt>
    <dgm:pt modelId="{C5A92F72-4096-4E4D-BC66-1F53713BBD46}" type="parTrans" cxnId="{89997410-8C2D-4E99-84A5-94705E3038E9}">
      <dgm:prSet/>
      <dgm:spPr/>
      <dgm:t>
        <a:bodyPr/>
        <a:lstStyle/>
        <a:p>
          <a:endParaRPr lang="en-AU"/>
        </a:p>
      </dgm:t>
    </dgm:pt>
    <dgm:pt modelId="{7CD14B2B-A6D7-49AD-BBE2-1BC0188002C4}" type="sibTrans" cxnId="{89997410-8C2D-4E99-84A5-94705E3038E9}">
      <dgm:prSet/>
      <dgm:spPr/>
      <dgm:t>
        <a:bodyPr/>
        <a:lstStyle/>
        <a:p>
          <a:endParaRPr lang="en-AU"/>
        </a:p>
      </dgm:t>
    </dgm:pt>
    <dgm:pt modelId="{5B3E2A97-4284-4D4D-BACD-E6880253D91B}">
      <dgm:prSet/>
      <dgm:spPr/>
      <dgm:t>
        <a:bodyPr/>
        <a:lstStyle/>
        <a:p>
          <a:pPr marL="371475" indent="-371475"/>
          <a:r>
            <a:rPr lang="en-US" sz="2500" dirty="0">
              <a:latin typeface="Quicksand" pitchFamily="2" charset="0"/>
              <a:ea typeface="+mn-ea"/>
              <a:cs typeface="+mn-cs"/>
            </a:rPr>
            <a:t>Phone: 02 6205 2222</a:t>
          </a:r>
          <a:endParaRPr lang="en-US" sz="2500" dirty="0">
            <a:latin typeface="Quicksand" pitchFamily="2" charset="0"/>
          </a:endParaRPr>
        </a:p>
      </dgm:t>
    </dgm:pt>
    <dgm:pt modelId="{FC0B9C03-B45F-42BB-99FA-8A1E48D32B35}" type="parTrans" cxnId="{177EB199-FAB9-49C2-B5E7-6F73A35F08E3}">
      <dgm:prSet/>
      <dgm:spPr/>
      <dgm:t>
        <a:bodyPr/>
        <a:lstStyle/>
        <a:p>
          <a:endParaRPr lang="en-AU"/>
        </a:p>
      </dgm:t>
    </dgm:pt>
    <dgm:pt modelId="{AEE7ED91-ED72-44EA-AFED-AB7CEE6C14B4}" type="sibTrans" cxnId="{177EB199-FAB9-49C2-B5E7-6F73A35F08E3}">
      <dgm:prSet/>
      <dgm:spPr/>
      <dgm:t>
        <a:bodyPr/>
        <a:lstStyle/>
        <a:p>
          <a:endParaRPr lang="en-AU"/>
        </a:p>
      </dgm:t>
    </dgm:pt>
    <dgm:pt modelId="{271C22C4-6F40-4DA8-A4FA-A3A85C47DFA6}" type="pres">
      <dgm:prSet presAssocID="{0FCC37A6-F5A1-44BD-96B6-DE94813F0E79}" presName="Name0" presStyleCnt="0">
        <dgm:presLayoutVars>
          <dgm:dir/>
          <dgm:animLvl val="lvl"/>
          <dgm:resizeHandles val="exact"/>
        </dgm:presLayoutVars>
      </dgm:prSet>
      <dgm:spPr/>
    </dgm:pt>
    <dgm:pt modelId="{9F4FDF23-93E1-46F1-9D6B-276531D11BC0}" type="pres">
      <dgm:prSet presAssocID="{85644D61-C576-4607-8DDC-7192C371D53B}" presName="linNode" presStyleCnt="0"/>
      <dgm:spPr/>
    </dgm:pt>
    <dgm:pt modelId="{ADE0471D-FDE3-41DA-80F1-DD98587C17C8}" type="pres">
      <dgm:prSet presAssocID="{85644D61-C576-4607-8DDC-7192C371D53B}" presName="parentText" presStyleLbl="node1" presStyleIdx="0" presStyleCnt="2">
        <dgm:presLayoutVars>
          <dgm:chMax val="1"/>
          <dgm:bulletEnabled val="1"/>
        </dgm:presLayoutVars>
      </dgm:prSet>
      <dgm:spPr/>
    </dgm:pt>
    <dgm:pt modelId="{0E13B756-3F0F-47E2-9AC2-3BE106543CF5}" type="pres">
      <dgm:prSet presAssocID="{85644D61-C576-4607-8DDC-7192C371D53B}" presName="descendantText" presStyleLbl="alignAccFollowNode1" presStyleIdx="0" presStyleCnt="2">
        <dgm:presLayoutVars>
          <dgm:bulletEnabled val="1"/>
        </dgm:presLayoutVars>
      </dgm:prSet>
      <dgm:spPr/>
    </dgm:pt>
    <dgm:pt modelId="{6ED2E5ED-069D-45F2-87BB-F0CDDF93D53E}" type="pres">
      <dgm:prSet presAssocID="{8CC4E5C5-EBFB-4B5A-AADA-384AF9EC7387}" presName="sp" presStyleCnt="0"/>
      <dgm:spPr/>
    </dgm:pt>
    <dgm:pt modelId="{9A26CD5C-8500-4E01-B22B-DED4BE8A08AC}" type="pres">
      <dgm:prSet presAssocID="{923350C4-1451-4302-86AD-02A2F024E425}" presName="linNode" presStyleCnt="0"/>
      <dgm:spPr/>
    </dgm:pt>
    <dgm:pt modelId="{92128EE3-AD15-4C3D-9EF9-183BA3958C8B}" type="pres">
      <dgm:prSet presAssocID="{923350C4-1451-4302-86AD-02A2F024E425}" presName="parentText" presStyleLbl="node1" presStyleIdx="1" presStyleCnt="2">
        <dgm:presLayoutVars>
          <dgm:chMax val="1"/>
          <dgm:bulletEnabled val="1"/>
        </dgm:presLayoutVars>
      </dgm:prSet>
      <dgm:spPr/>
    </dgm:pt>
    <dgm:pt modelId="{12139869-7EF9-425B-9FFF-65C629293035}" type="pres">
      <dgm:prSet presAssocID="{923350C4-1451-4302-86AD-02A2F024E425}" presName="descendantText" presStyleLbl="alignAccFollowNode1" presStyleIdx="1" presStyleCnt="2">
        <dgm:presLayoutVars>
          <dgm:bulletEnabled val="1"/>
        </dgm:presLayoutVars>
      </dgm:prSet>
      <dgm:spPr/>
    </dgm:pt>
  </dgm:ptLst>
  <dgm:cxnLst>
    <dgm:cxn modelId="{EA2BF202-E20E-4C2A-8129-46351515C47D}" srcId="{66141E18-FD64-4AB3-9406-6B8B37442FFA}" destId="{1FD84069-9FA5-4961-9472-D54D76478583}" srcOrd="1" destOrd="0" parTransId="{8D56898E-EC50-4A4E-A3A9-CA34891F04E5}" sibTransId="{B0F5441B-53BB-4918-96AA-78BAE229E4C8}"/>
    <dgm:cxn modelId="{89997410-8C2D-4E99-84A5-94705E3038E9}" srcId="{923350C4-1451-4302-86AD-02A2F024E425}" destId="{6886786D-D55C-4964-8FDC-C35A7516E021}" srcOrd="2" destOrd="0" parTransId="{C5A92F72-4096-4E4D-BC66-1F53713BBD46}" sibTransId="{7CD14B2B-A6D7-49AD-BBE2-1BC0188002C4}"/>
    <dgm:cxn modelId="{2ACBCD19-8624-4353-B003-68DA31972D67}" type="presOf" srcId="{0082D9E4-F2F7-4C77-A824-7D52D3081A4E}" destId="{0E13B756-3F0F-47E2-9AC2-3BE106543CF5}" srcOrd="0" destOrd="3" presId="urn:microsoft.com/office/officeart/2005/8/layout/vList5"/>
    <dgm:cxn modelId="{44315E2B-328D-4E31-90F6-B72D9F3812D9}" type="presOf" srcId="{66141E18-FD64-4AB3-9406-6B8B37442FFA}" destId="{0E13B756-3F0F-47E2-9AC2-3BE106543CF5}" srcOrd="0" destOrd="0" presId="urn:microsoft.com/office/officeart/2005/8/layout/vList5"/>
    <dgm:cxn modelId="{462D8D32-090B-4D56-9B1E-FD397F5A8DE7}" srcId="{66141E18-FD64-4AB3-9406-6B8B37442FFA}" destId="{FBE4CEFE-8629-41BA-AC9F-F2E1C12C6D4F}" srcOrd="0" destOrd="0" parTransId="{5DD612F0-BF4C-4014-922E-4F2BC5E87171}" sibTransId="{3E6D4A5B-B582-4AEA-9192-D87B58113D07}"/>
    <dgm:cxn modelId="{CA98EA67-C998-40F4-A316-6CAB7DDA992C}" srcId="{923350C4-1451-4302-86AD-02A2F024E425}" destId="{47BE4514-40AC-4A2C-9DB7-9D2142B33BAD}" srcOrd="0" destOrd="0" parTransId="{4BB69FFA-8430-490D-BB64-F417A45A2937}" sibTransId="{BADCBF2D-B705-4569-AB04-1A1AEAA5A45B}"/>
    <dgm:cxn modelId="{8339246F-CE34-4DF3-BAEE-5784008BF407}" type="presOf" srcId="{F1AE90C0-D0BF-48BB-AFA8-8DC9940C1BAC}" destId="{12139869-7EF9-425B-9FFF-65C629293035}" srcOrd="0" destOrd="1" presId="urn:microsoft.com/office/officeart/2005/8/layout/vList5"/>
    <dgm:cxn modelId="{FA5C6354-03BF-4C81-AC23-C6CE50E78353}" srcId="{0FCC37A6-F5A1-44BD-96B6-DE94813F0E79}" destId="{923350C4-1451-4302-86AD-02A2F024E425}" srcOrd="1" destOrd="0" parTransId="{724DB01C-334F-4470-97B4-1A59FFE83547}" sibTransId="{6E82A7F2-E85D-4194-84B9-9543A5CBAB46}"/>
    <dgm:cxn modelId="{23BD1356-7D0D-4370-886D-97E60331F4C7}" type="presOf" srcId="{5B3E2A97-4284-4D4D-BACD-E6880253D91B}" destId="{12139869-7EF9-425B-9FFF-65C629293035}" srcOrd="0" destOrd="3" presId="urn:microsoft.com/office/officeart/2005/8/layout/vList5"/>
    <dgm:cxn modelId="{57F9F687-671A-4783-A6EC-889CD1C81619}" type="presOf" srcId="{85644D61-C576-4607-8DDC-7192C371D53B}" destId="{ADE0471D-FDE3-41DA-80F1-DD98587C17C8}" srcOrd="0" destOrd="0" presId="urn:microsoft.com/office/officeart/2005/8/layout/vList5"/>
    <dgm:cxn modelId="{177EB199-FAB9-49C2-B5E7-6F73A35F08E3}" srcId="{923350C4-1451-4302-86AD-02A2F024E425}" destId="{5B3E2A97-4284-4D4D-BACD-E6880253D91B}" srcOrd="3" destOrd="0" parTransId="{FC0B9C03-B45F-42BB-99FA-8A1E48D32B35}" sibTransId="{AEE7ED91-ED72-44EA-AFED-AB7CEE6C14B4}"/>
    <dgm:cxn modelId="{0C670A9A-534F-46B9-B38D-83651B1AD33F}" srcId="{923350C4-1451-4302-86AD-02A2F024E425}" destId="{F1AE90C0-D0BF-48BB-AFA8-8DC9940C1BAC}" srcOrd="1" destOrd="0" parTransId="{71D9B775-696E-4035-A5C2-F0A0733B4A42}" sibTransId="{9FA3858B-EA08-46E7-9AA1-FDED6E3BBFFF}"/>
    <dgm:cxn modelId="{D0F4899E-2D8F-4C20-9353-6FED33BCF04E}" type="presOf" srcId="{47BE4514-40AC-4A2C-9DB7-9D2142B33BAD}" destId="{12139869-7EF9-425B-9FFF-65C629293035}" srcOrd="0" destOrd="0" presId="urn:microsoft.com/office/officeart/2005/8/layout/vList5"/>
    <dgm:cxn modelId="{D1519DAB-69A4-4B69-B867-57CE12B7839B}" type="presOf" srcId="{923350C4-1451-4302-86AD-02A2F024E425}" destId="{92128EE3-AD15-4C3D-9EF9-183BA3958C8B}" srcOrd="0" destOrd="0" presId="urn:microsoft.com/office/officeart/2005/8/layout/vList5"/>
    <dgm:cxn modelId="{12892CC1-08DE-486D-A933-B15EC59CDD57}" type="presOf" srcId="{6886786D-D55C-4964-8FDC-C35A7516E021}" destId="{12139869-7EF9-425B-9FFF-65C629293035}" srcOrd="0" destOrd="2" presId="urn:microsoft.com/office/officeart/2005/8/layout/vList5"/>
    <dgm:cxn modelId="{9B54C2E5-56A7-4DD6-9C97-D2E732176C14}" srcId="{0FCC37A6-F5A1-44BD-96B6-DE94813F0E79}" destId="{85644D61-C576-4607-8DDC-7192C371D53B}" srcOrd="0" destOrd="0" parTransId="{39D50B01-A9A3-4C58-85E5-E65A64317E4F}" sibTransId="{8CC4E5C5-EBFB-4B5A-AADA-384AF9EC7387}"/>
    <dgm:cxn modelId="{5BFAF6CF-EB1B-4B51-83E1-CEB5960EEC38}" srcId="{66141E18-FD64-4AB3-9406-6B8B37442FFA}" destId="{0082D9E4-F2F7-4C77-A824-7D52D3081A4E}" srcOrd="2" destOrd="0" parTransId="{0B557C76-7DA0-4DA2-931F-906261460035}" sibTransId="{3E104C9B-0742-444E-88B7-2ED6D5525EF7}"/>
    <dgm:cxn modelId="{73E680D9-6CFA-4831-9050-AC7B3B27C7B0}" type="presOf" srcId="{FBE4CEFE-8629-41BA-AC9F-F2E1C12C6D4F}" destId="{0E13B756-3F0F-47E2-9AC2-3BE106543CF5}" srcOrd="0" destOrd="1" presId="urn:microsoft.com/office/officeart/2005/8/layout/vList5"/>
    <dgm:cxn modelId="{C3F452FD-1EC8-4E88-84FE-829F9D0AECEE}" type="presOf" srcId="{0FCC37A6-F5A1-44BD-96B6-DE94813F0E79}" destId="{271C22C4-6F40-4DA8-A4FA-A3A85C47DFA6}" srcOrd="0" destOrd="0" presId="urn:microsoft.com/office/officeart/2005/8/layout/vList5"/>
    <dgm:cxn modelId="{99280FFE-3184-46A2-88F7-118C99585782}" type="presOf" srcId="{1FD84069-9FA5-4961-9472-D54D76478583}" destId="{0E13B756-3F0F-47E2-9AC2-3BE106543CF5}" srcOrd="0" destOrd="2" presId="urn:microsoft.com/office/officeart/2005/8/layout/vList5"/>
    <dgm:cxn modelId="{646D64DE-6A11-41B2-9AC2-61CB64A17359}" srcId="{85644D61-C576-4607-8DDC-7192C371D53B}" destId="{66141E18-FD64-4AB3-9406-6B8B37442FFA}" srcOrd="0" destOrd="0" parTransId="{45FF7205-0F56-4A38-9B8A-379D778827E6}" sibTransId="{EA2509C3-AD3B-4638-A239-199B97FFE6A1}"/>
    <dgm:cxn modelId="{6571C8E8-7D91-4CEE-8F4D-96A1DEBA277F}" type="presParOf" srcId="{271C22C4-6F40-4DA8-A4FA-A3A85C47DFA6}" destId="{9F4FDF23-93E1-46F1-9D6B-276531D11BC0}" srcOrd="0" destOrd="0" presId="urn:microsoft.com/office/officeart/2005/8/layout/vList5"/>
    <dgm:cxn modelId="{07AC9465-296D-486C-81A9-D27E6663647F}" type="presParOf" srcId="{9F4FDF23-93E1-46F1-9D6B-276531D11BC0}" destId="{ADE0471D-FDE3-41DA-80F1-DD98587C17C8}" srcOrd="0" destOrd="0" presId="urn:microsoft.com/office/officeart/2005/8/layout/vList5"/>
    <dgm:cxn modelId="{14AECBBB-C387-4A4B-9F14-DF1F82B8DC17}" type="presParOf" srcId="{9F4FDF23-93E1-46F1-9D6B-276531D11BC0}" destId="{0E13B756-3F0F-47E2-9AC2-3BE106543CF5}" srcOrd="1" destOrd="0" presId="urn:microsoft.com/office/officeart/2005/8/layout/vList5"/>
    <dgm:cxn modelId="{1B5BBC17-35A7-4FAF-B580-9408EBBA1188}" type="presParOf" srcId="{271C22C4-6F40-4DA8-A4FA-A3A85C47DFA6}" destId="{6ED2E5ED-069D-45F2-87BB-F0CDDF93D53E}" srcOrd="1" destOrd="0" presId="urn:microsoft.com/office/officeart/2005/8/layout/vList5"/>
    <dgm:cxn modelId="{7DA875DC-2917-4789-A0BB-EEFD475F937D}" type="presParOf" srcId="{271C22C4-6F40-4DA8-A4FA-A3A85C47DFA6}" destId="{9A26CD5C-8500-4E01-B22B-DED4BE8A08AC}" srcOrd="2" destOrd="0" presId="urn:microsoft.com/office/officeart/2005/8/layout/vList5"/>
    <dgm:cxn modelId="{A1555695-C275-4710-8E79-FE0653293F4B}" type="presParOf" srcId="{9A26CD5C-8500-4E01-B22B-DED4BE8A08AC}" destId="{92128EE3-AD15-4C3D-9EF9-183BA3958C8B}" srcOrd="0" destOrd="0" presId="urn:microsoft.com/office/officeart/2005/8/layout/vList5"/>
    <dgm:cxn modelId="{9BBA140F-1370-4151-950D-25D51A2D12CA}" type="presParOf" srcId="{9A26CD5C-8500-4E01-B22B-DED4BE8A08AC}" destId="{12139869-7EF9-425B-9FFF-65C62929303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EEBF-C13C-47F1-A6A7-C62502051BA5}">
      <dsp:nvSpPr>
        <dsp:cNvPr id="0" name=""/>
        <dsp:cNvSpPr/>
      </dsp:nvSpPr>
      <dsp:spPr>
        <a:xfrm>
          <a:off x="0" y="1513755"/>
          <a:ext cx="9771453" cy="8634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What safety means for children and young people</a:t>
          </a:r>
          <a:endParaRPr lang="en-US" sz="3600" kern="1200" dirty="0"/>
        </a:p>
      </dsp:txBody>
      <dsp:txXfrm>
        <a:off x="42151" y="1555906"/>
        <a:ext cx="9687151" cy="779158"/>
      </dsp:txXfrm>
    </dsp:sp>
    <dsp:sp modelId="{398F04BD-ED4F-4478-AA87-2A40FB864E85}">
      <dsp:nvSpPr>
        <dsp:cNvPr id="0" name=""/>
        <dsp:cNvSpPr/>
      </dsp:nvSpPr>
      <dsp:spPr>
        <a:xfrm>
          <a:off x="0" y="565337"/>
          <a:ext cx="9771453" cy="8634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About the ACT Child Safe Standards Scheme</a:t>
          </a:r>
        </a:p>
      </dsp:txBody>
      <dsp:txXfrm>
        <a:off x="42151" y="607488"/>
        <a:ext cx="9687151" cy="779158"/>
      </dsp:txXfrm>
    </dsp:sp>
    <dsp:sp modelId="{77C26F35-9E87-41BB-9FDD-06D475FFEFEC}">
      <dsp:nvSpPr>
        <dsp:cNvPr id="0" name=""/>
        <dsp:cNvSpPr/>
      </dsp:nvSpPr>
      <dsp:spPr>
        <a:xfrm>
          <a:off x="0" y="2478764"/>
          <a:ext cx="9771453" cy="8634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Where do we need to focus our efforts?</a:t>
          </a:r>
          <a:endParaRPr lang="en-US" sz="3600" kern="1200" dirty="0"/>
        </a:p>
      </dsp:txBody>
      <dsp:txXfrm>
        <a:off x="42151" y="2520915"/>
        <a:ext cx="9687151" cy="779158"/>
      </dsp:txXfrm>
    </dsp:sp>
    <dsp:sp modelId="{05360744-4A75-41A1-AC8D-2C3443C13600}">
      <dsp:nvSpPr>
        <dsp:cNvPr id="0" name=""/>
        <dsp:cNvSpPr/>
      </dsp:nvSpPr>
      <dsp:spPr>
        <a:xfrm>
          <a:off x="0" y="3445904"/>
          <a:ext cx="9771453" cy="8634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Creating safety for children</a:t>
          </a:r>
          <a:endParaRPr lang="en-US" sz="3600" kern="1200" dirty="0"/>
        </a:p>
      </dsp:txBody>
      <dsp:txXfrm>
        <a:off x="42151" y="3488055"/>
        <a:ext cx="9687151" cy="779158"/>
      </dsp:txXfrm>
    </dsp:sp>
    <dsp:sp modelId="{844905DA-5856-47C9-8888-F309E6D65119}">
      <dsp:nvSpPr>
        <dsp:cNvPr id="0" name=""/>
        <dsp:cNvSpPr/>
      </dsp:nvSpPr>
      <dsp:spPr>
        <a:xfrm>
          <a:off x="0" y="4413044"/>
          <a:ext cx="9771453" cy="8634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Next steps</a:t>
          </a:r>
          <a:endParaRPr lang="en-US" sz="3600" kern="1200" dirty="0"/>
        </a:p>
      </dsp:txBody>
      <dsp:txXfrm>
        <a:off x="42151" y="4455195"/>
        <a:ext cx="9687151" cy="7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EEBF-C13C-47F1-A6A7-C62502051BA5}">
      <dsp:nvSpPr>
        <dsp:cNvPr id="0" name=""/>
        <dsp:cNvSpPr/>
      </dsp:nvSpPr>
      <dsp:spPr>
        <a:xfrm>
          <a:off x="0" y="2020442"/>
          <a:ext cx="12177440" cy="1140750"/>
        </a:xfrm>
        <a:prstGeom prst="roundRect">
          <a:avLst/>
        </a:prstGeom>
        <a:solidFill>
          <a:schemeClr val="accent4">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b="1" kern="1200" dirty="0">
              <a:solidFill>
                <a:schemeClr val="tx1">
                  <a:lumMod val="50000"/>
                </a:schemeClr>
              </a:solidFill>
            </a:rPr>
            <a:t>2019 </a:t>
          </a:r>
        </a:p>
        <a:p>
          <a:pPr marL="0" lvl="0" indent="0" algn="l" defTabSz="1111250">
            <a:lnSpc>
              <a:spcPct val="90000"/>
            </a:lnSpc>
            <a:spcBef>
              <a:spcPct val="0"/>
            </a:spcBef>
            <a:spcAft>
              <a:spcPct val="35000"/>
            </a:spcAft>
            <a:buNone/>
          </a:pPr>
          <a:r>
            <a:rPr lang="en-AU" sz="2500" b="1" kern="1200" dirty="0">
              <a:solidFill>
                <a:schemeClr val="tx1">
                  <a:lumMod val="50000"/>
                </a:schemeClr>
              </a:solidFill>
            </a:rPr>
            <a:t>ACT Government endorsed the National Principles for Child Safe Organisations</a:t>
          </a:r>
          <a:endParaRPr lang="en-US" sz="2500" b="1" kern="1200" dirty="0">
            <a:solidFill>
              <a:schemeClr val="tx1">
                <a:lumMod val="50000"/>
              </a:schemeClr>
            </a:solidFill>
          </a:endParaRPr>
        </a:p>
      </dsp:txBody>
      <dsp:txXfrm>
        <a:off x="55687" y="2076129"/>
        <a:ext cx="12066066" cy="1029376"/>
      </dsp:txXfrm>
    </dsp:sp>
    <dsp:sp modelId="{398F04BD-ED4F-4478-AA87-2A40FB864E85}">
      <dsp:nvSpPr>
        <dsp:cNvPr id="0" name=""/>
        <dsp:cNvSpPr/>
      </dsp:nvSpPr>
      <dsp:spPr>
        <a:xfrm>
          <a:off x="0" y="833761"/>
          <a:ext cx="12177440" cy="1140750"/>
        </a:xfrm>
        <a:prstGeom prst="roundRect">
          <a:avLst/>
        </a:prstGeom>
        <a:solidFill>
          <a:schemeClr val="accent2">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b="1" kern="1200" dirty="0">
              <a:solidFill>
                <a:schemeClr val="tx1">
                  <a:lumMod val="50000"/>
                </a:schemeClr>
              </a:solidFill>
            </a:rPr>
            <a:t>2017</a:t>
          </a:r>
        </a:p>
        <a:p>
          <a:pPr marL="0" lvl="0" indent="0" algn="l" defTabSz="1111250">
            <a:lnSpc>
              <a:spcPct val="90000"/>
            </a:lnSpc>
            <a:spcBef>
              <a:spcPct val="0"/>
            </a:spcBef>
            <a:spcAft>
              <a:spcPct val="35000"/>
            </a:spcAft>
            <a:buNone/>
          </a:pPr>
          <a:r>
            <a:rPr lang="en-AU" sz="2500" b="1" kern="1200" dirty="0">
              <a:solidFill>
                <a:schemeClr val="tx1">
                  <a:lumMod val="50000"/>
                </a:schemeClr>
              </a:solidFill>
            </a:rPr>
            <a:t> Royal Commission Into Institutional Responses to Child Sexual Abuse Final Report</a:t>
          </a:r>
        </a:p>
      </dsp:txBody>
      <dsp:txXfrm>
        <a:off x="55687" y="889448"/>
        <a:ext cx="12066066" cy="1029376"/>
      </dsp:txXfrm>
    </dsp:sp>
    <dsp:sp modelId="{77C26F35-9E87-41BB-9FDD-06D475FFEFEC}">
      <dsp:nvSpPr>
        <dsp:cNvPr id="0" name=""/>
        <dsp:cNvSpPr/>
      </dsp:nvSpPr>
      <dsp:spPr>
        <a:xfrm>
          <a:off x="0" y="3231712"/>
          <a:ext cx="12177440" cy="1140750"/>
        </a:xfrm>
        <a:prstGeom prst="roundRect">
          <a:avLst/>
        </a:prstGeom>
        <a:solidFill>
          <a:schemeClr val="accent5">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b="1" kern="1200" dirty="0">
              <a:solidFill>
                <a:schemeClr val="tx1">
                  <a:lumMod val="50000"/>
                </a:schemeClr>
              </a:solidFill>
            </a:rPr>
            <a:t>1 August 2024</a:t>
          </a:r>
        </a:p>
        <a:p>
          <a:pPr marL="0" lvl="0" indent="0" algn="l" defTabSz="1111250">
            <a:lnSpc>
              <a:spcPct val="90000"/>
            </a:lnSpc>
            <a:spcBef>
              <a:spcPct val="0"/>
            </a:spcBef>
            <a:spcAft>
              <a:spcPct val="35000"/>
            </a:spcAft>
            <a:buNone/>
          </a:pPr>
          <a:r>
            <a:rPr lang="en-AU" sz="2500" b="1" kern="1200" dirty="0">
              <a:solidFill>
                <a:schemeClr val="tx1">
                  <a:lumMod val="50000"/>
                </a:schemeClr>
              </a:solidFill>
            </a:rPr>
            <a:t> ACT Government made it mandatory for services to implement the Child Safe Standards </a:t>
          </a:r>
          <a:endParaRPr lang="en-US" sz="2500" b="1" kern="1200" dirty="0"/>
        </a:p>
      </dsp:txBody>
      <dsp:txXfrm>
        <a:off x="55687" y="3287399"/>
        <a:ext cx="12066066" cy="1029376"/>
      </dsp:txXfrm>
    </dsp:sp>
    <dsp:sp modelId="{05360744-4A75-41A1-AC8D-2C3443C13600}">
      <dsp:nvSpPr>
        <dsp:cNvPr id="0" name=""/>
        <dsp:cNvSpPr/>
      </dsp:nvSpPr>
      <dsp:spPr>
        <a:xfrm>
          <a:off x="0" y="4444462"/>
          <a:ext cx="12177440" cy="1140750"/>
        </a:xfrm>
        <a:prstGeom prst="roundRect">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b="1" kern="1200" dirty="0">
              <a:solidFill>
                <a:schemeClr val="tx1">
                  <a:lumMod val="50000"/>
                </a:schemeClr>
              </a:solidFill>
            </a:rPr>
            <a:t>2024-2029</a:t>
          </a:r>
        </a:p>
        <a:p>
          <a:pPr marL="0" lvl="0" indent="0" algn="l" defTabSz="1111250">
            <a:lnSpc>
              <a:spcPct val="90000"/>
            </a:lnSpc>
            <a:spcBef>
              <a:spcPct val="0"/>
            </a:spcBef>
            <a:spcAft>
              <a:spcPct val="35000"/>
            </a:spcAft>
            <a:buNone/>
          </a:pPr>
          <a:r>
            <a:rPr lang="en-AU" sz="2500" b="1" kern="1200" dirty="0">
              <a:solidFill>
                <a:schemeClr val="tx1">
                  <a:lumMod val="50000"/>
                </a:schemeClr>
              </a:solidFill>
            </a:rPr>
            <a:t>CYPC will support organisations and sectors to implement the Standards</a:t>
          </a:r>
          <a:endParaRPr lang="en-US" sz="2500" b="1" kern="1200" dirty="0">
            <a:solidFill>
              <a:schemeClr val="tx1">
                <a:lumMod val="50000"/>
              </a:schemeClr>
            </a:solidFill>
          </a:endParaRPr>
        </a:p>
      </dsp:txBody>
      <dsp:txXfrm>
        <a:off x="55687" y="4500149"/>
        <a:ext cx="12066066" cy="1029376"/>
      </dsp:txXfrm>
    </dsp:sp>
    <dsp:sp modelId="{844905DA-5856-47C9-8888-F309E6D65119}">
      <dsp:nvSpPr>
        <dsp:cNvPr id="0" name=""/>
        <dsp:cNvSpPr/>
      </dsp:nvSpPr>
      <dsp:spPr>
        <a:xfrm>
          <a:off x="0" y="5657212"/>
          <a:ext cx="12177440" cy="1140750"/>
        </a:xfrm>
        <a:prstGeom prst="roundRect">
          <a:avLst/>
        </a:prstGeom>
        <a:solidFill>
          <a:schemeClr val="accent2">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b="1" kern="1200" dirty="0">
              <a:solidFill>
                <a:schemeClr val="tx1">
                  <a:lumMod val="50000"/>
                </a:schemeClr>
              </a:solidFill>
            </a:rPr>
            <a:t>2029-30 </a:t>
          </a:r>
        </a:p>
        <a:p>
          <a:pPr marL="0" lvl="0" indent="0" algn="l" defTabSz="1111250">
            <a:lnSpc>
              <a:spcPct val="90000"/>
            </a:lnSpc>
            <a:spcBef>
              <a:spcPct val="0"/>
            </a:spcBef>
            <a:spcAft>
              <a:spcPct val="35000"/>
            </a:spcAft>
            <a:buNone/>
          </a:pPr>
          <a:r>
            <a:rPr lang="en-AU" sz="2500" b="1" kern="1200" dirty="0">
              <a:solidFill>
                <a:schemeClr val="tx1">
                  <a:lumMod val="50000"/>
                </a:schemeClr>
              </a:solidFill>
            </a:rPr>
            <a:t>ACT Government to evaluate the effectiveness of the Scheme</a:t>
          </a:r>
          <a:endParaRPr lang="en-US" sz="2500" b="1" kern="1200" dirty="0">
            <a:solidFill>
              <a:schemeClr val="tx1">
                <a:lumMod val="50000"/>
              </a:schemeClr>
            </a:solidFill>
          </a:endParaRPr>
        </a:p>
      </dsp:txBody>
      <dsp:txXfrm>
        <a:off x="55687" y="5712899"/>
        <a:ext cx="12066066" cy="102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4F59D-8209-49DC-AA1A-55EE1BFB3B47}">
      <dsp:nvSpPr>
        <dsp:cNvPr id="0" name=""/>
        <dsp:cNvSpPr/>
      </dsp:nvSpPr>
      <dsp:spPr>
        <a:xfrm>
          <a:off x="0" y="5821"/>
          <a:ext cx="11531649" cy="12388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E62A0-73C9-4A50-BB15-B7210972F3B3}">
      <dsp:nvSpPr>
        <dsp:cNvPr id="0" name=""/>
        <dsp:cNvSpPr/>
      </dsp:nvSpPr>
      <dsp:spPr>
        <a:xfrm>
          <a:off x="374739" y="284553"/>
          <a:ext cx="682009" cy="68134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A75B-8D46-4888-A173-2FAF0D4560FB}">
      <dsp:nvSpPr>
        <dsp:cNvPr id="0" name=""/>
        <dsp:cNvSpPr/>
      </dsp:nvSpPr>
      <dsp:spPr>
        <a:xfrm>
          <a:off x="1431488" y="0"/>
          <a:ext cx="10035489" cy="13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98" tIns="143398" rIns="143398" bIns="143398" numCol="1" spcCol="1270" anchor="ctr" anchorCtr="0">
          <a:noAutofit/>
        </a:bodyPr>
        <a:lstStyle/>
        <a:p>
          <a:pPr marL="0" lvl="0" indent="0" algn="l" defTabSz="1066800">
            <a:lnSpc>
              <a:spcPct val="100000"/>
            </a:lnSpc>
            <a:spcBef>
              <a:spcPct val="0"/>
            </a:spcBef>
            <a:spcAft>
              <a:spcPct val="35000"/>
            </a:spcAft>
            <a:buNone/>
          </a:pPr>
          <a:r>
            <a:rPr lang="en-GB" sz="2400" kern="1200" dirty="0">
              <a:effectLst/>
              <a:latin typeface="Quicksand" pitchFamily="2" charset="0"/>
              <a:ea typeface="Calibri" panose="020F0502020204030204" pitchFamily="34" charset="0"/>
              <a:cs typeface="Times New Roman" panose="02020603050405020304" pitchFamily="18" charset="0"/>
            </a:rPr>
            <a:t>The ACT CSS Scheme aims to help services build a culture where C&amp;YP are valued and </a:t>
          </a:r>
          <a:r>
            <a:rPr lang="en-GB" sz="2400" i="1" kern="1200" dirty="0">
              <a:effectLst/>
              <a:latin typeface="Quicksand" pitchFamily="2" charset="0"/>
              <a:ea typeface="Calibri" panose="020F0502020204030204" pitchFamily="34" charset="0"/>
              <a:cs typeface="Times New Roman" panose="02020603050405020304" pitchFamily="18" charset="0"/>
            </a:rPr>
            <a:t>feel</a:t>
          </a:r>
          <a:r>
            <a:rPr lang="en-GB" sz="2400" kern="1200" dirty="0">
              <a:effectLst/>
              <a:latin typeface="Quicksand" pitchFamily="2" charset="0"/>
              <a:ea typeface="Calibri" panose="020F0502020204030204" pitchFamily="34" charset="0"/>
              <a:cs typeface="Times New Roman" panose="02020603050405020304" pitchFamily="18" charset="0"/>
            </a:rPr>
            <a:t> safer, and where abuse of C&amp;YP is better prevented, reported, and responded to.</a:t>
          </a:r>
          <a:endParaRPr lang="en-US" sz="2400" kern="1200" dirty="0"/>
        </a:p>
      </dsp:txBody>
      <dsp:txXfrm>
        <a:off x="1431488" y="0"/>
        <a:ext cx="10035489" cy="1354945"/>
      </dsp:txXfrm>
    </dsp:sp>
    <dsp:sp modelId="{AC4BBD93-E221-4EDB-9F83-C66F76556F8C}">
      <dsp:nvSpPr>
        <dsp:cNvPr id="0" name=""/>
        <dsp:cNvSpPr/>
      </dsp:nvSpPr>
      <dsp:spPr>
        <a:xfrm>
          <a:off x="0" y="1699503"/>
          <a:ext cx="11531649" cy="12388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C9CA5-5F68-418B-932E-24070B0E3658}">
      <dsp:nvSpPr>
        <dsp:cNvPr id="0" name=""/>
        <dsp:cNvSpPr/>
      </dsp:nvSpPr>
      <dsp:spPr>
        <a:xfrm>
          <a:off x="374739" y="1978234"/>
          <a:ext cx="682009" cy="68134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F1FD5-3BF2-4CBC-8BC7-56FACD5C4391}">
      <dsp:nvSpPr>
        <dsp:cNvPr id="0" name=""/>
        <dsp:cNvSpPr/>
      </dsp:nvSpPr>
      <dsp:spPr>
        <a:xfrm>
          <a:off x="1431488" y="1656185"/>
          <a:ext cx="10035489" cy="13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98" tIns="143398" rIns="143398" bIns="143398" numCol="1" spcCol="1270" anchor="ctr" anchorCtr="0">
          <a:noAutofit/>
        </a:bodyPr>
        <a:lstStyle/>
        <a:p>
          <a:pPr marL="0" lvl="0" indent="0" algn="l" defTabSz="1066800">
            <a:lnSpc>
              <a:spcPct val="100000"/>
            </a:lnSpc>
            <a:spcBef>
              <a:spcPct val="0"/>
            </a:spcBef>
            <a:spcAft>
              <a:spcPct val="35000"/>
            </a:spcAft>
            <a:buNone/>
          </a:pPr>
          <a:r>
            <a:rPr lang="en-US" sz="2400" kern="1200" dirty="0">
              <a:effectLst/>
              <a:latin typeface="Quicksand" pitchFamily="2" charset="0"/>
              <a:ea typeface="Calibri" panose="020F0502020204030204" pitchFamily="34" charset="0"/>
              <a:cs typeface="Times New Roman" panose="02020603050405020304" pitchFamily="18" charset="0"/>
            </a:rPr>
            <a:t>The Scheme has been established to allow for a light-touch, risk-based approach that can be scalable to the size of an organisation, and its level of engagement with children.</a:t>
          </a:r>
          <a:endParaRPr lang="en-AU" sz="2400" kern="1200" dirty="0"/>
        </a:p>
      </dsp:txBody>
      <dsp:txXfrm>
        <a:off x="1431488" y="1656185"/>
        <a:ext cx="10035489" cy="1354945"/>
      </dsp:txXfrm>
    </dsp:sp>
    <dsp:sp modelId="{A44DCBA9-4C89-44D5-8971-E3E2C0ABAC22}">
      <dsp:nvSpPr>
        <dsp:cNvPr id="0" name=""/>
        <dsp:cNvSpPr/>
      </dsp:nvSpPr>
      <dsp:spPr>
        <a:xfrm>
          <a:off x="0" y="3393184"/>
          <a:ext cx="11531649" cy="12388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8445A-7C8C-4AC3-A766-F9A6D59E347F}">
      <dsp:nvSpPr>
        <dsp:cNvPr id="0" name=""/>
        <dsp:cNvSpPr/>
      </dsp:nvSpPr>
      <dsp:spPr>
        <a:xfrm>
          <a:off x="374739" y="3671916"/>
          <a:ext cx="682009" cy="6813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157C8-D9CA-4F62-ABD1-A95B85555B12}">
      <dsp:nvSpPr>
        <dsp:cNvPr id="0" name=""/>
        <dsp:cNvSpPr/>
      </dsp:nvSpPr>
      <dsp:spPr>
        <a:xfrm>
          <a:off x="1431488" y="3312362"/>
          <a:ext cx="10035489" cy="13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98" tIns="143398" rIns="143398" bIns="143398" numCol="1" spcCol="1270" anchor="ctr" anchorCtr="0">
          <a:noAutofit/>
        </a:bodyPr>
        <a:lstStyle/>
        <a:p>
          <a:pPr marL="0" lvl="0" indent="0" algn="l" defTabSz="1066800">
            <a:lnSpc>
              <a:spcPct val="100000"/>
            </a:lnSpc>
            <a:spcBef>
              <a:spcPct val="0"/>
            </a:spcBef>
            <a:spcAft>
              <a:spcPct val="35000"/>
            </a:spcAft>
            <a:buNone/>
          </a:pPr>
          <a:r>
            <a:rPr lang="en-AU" sz="2400" kern="1200" dirty="0">
              <a:effectLst/>
              <a:latin typeface="Quicksand" pitchFamily="2" charset="0"/>
              <a:ea typeface="Calibri" panose="020F0502020204030204" pitchFamily="34" charset="0"/>
              <a:cs typeface="Times New Roman" panose="02020603050405020304" pitchFamily="18" charset="0"/>
            </a:rPr>
            <a:t>Our focus will be on capability development and working with organisations to identify where they need to focus their efforts, recognising that this will look different for each organisation.</a:t>
          </a:r>
          <a:endParaRPr lang="en-US" sz="2400" kern="1200" dirty="0"/>
        </a:p>
      </dsp:txBody>
      <dsp:txXfrm>
        <a:off x="1431488" y="3312362"/>
        <a:ext cx="10035489" cy="1354945"/>
      </dsp:txXfrm>
    </dsp:sp>
    <dsp:sp modelId="{CDF3DD00-35AA-4420-BA5D-ECB6F4236FE1}">
      <dsp:nvSpPr>
        <dsp:cNvPr id="0" name=""/>
        <dsp:cNvSpPr/>
      </dsp:nvSpPr>
      <dsp:spPr>
        <a:xfrm>
          <a:off x="0" y="5086866"/>
          <a:ext cx="11531649" cy="12388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9ACB-1F06-4B2B-AA7F-FFC08834EEC0}">
      <dsp:nvSpPr>
        <dsp:cNvPr id="0" name=""/>
        <dsp:cNvSpPr/>
      </dsp:nvSpPr>
      <dsp:spPr>
        <a:xfrm>
          <a:off x="374739" y="5365597"/>
          <a:ext cx="682009" cy="68134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08ADF-A492-4532-9F01-BE2B6FD7D6EC}">
      <dsp:nvSpPr>
        <dsp:cNvPr id="0" name=""/>
        <dsp:cNvSpPr/>
      </dsp:nvSpPr>
      <dsp:spPr>
        <a:xfrm>
          <a:off x="1431488" y="5040554"/>
          <a:ext cx="10035489" cy="13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98" tIns="143398" rIns="143398" bIns="143398" numCol="1" spcCol="1270" anchor="ctr" anchorCtr="0">
          <a:noAutofit/>
        </a:bodyPr>
        <a:lstStyle/>
        <a:p>
          <a:pPr marL="0" lvl="0" indent="0" algn="l" defTabSz="1066800">
            <a:lnSpc>
              <a:spcPct val="100000"/>
            </a:lnSpc>
            <a:spcBef>
              <a:spcPct val="0"/>
            </a:spcBef>
            <a:spcAft>
              <a:spcPct val="35000"/>
            </a:spcAft>
            <a:buNone/>
          </a:pPr>
          <a:r>
            <a:rPr lang="en-AU" sz="2400" kern="1200" dirty="0">
              <a:effectLst/>
              <a:latin typeface="Quicksand" pitchFamily="2" charset="0"/>
              <a:ea typeface="Calibri" panose="020F0502020204030204" pitchFamily="34" charset="0"/>
              <a:cs typeface="Times New Roman" panose="02020603050405020304" pitchFamily="18" charset="0"/>
            </a:rPr>
            <a:t>Existing sector regulators will support and monitor implementation of the Standards. Where there is no regulator, the ACT HRC can address complaints.</a:t>
          </a:r>
          <a:endParaRPr lang="en-US" sz="2400" kern="1200" dirty="0"/>
        </a:p>
      </dsp:txBody>
      <dsp:txXfrm>
        <a:off x="1431488" y="5040554"/>
        <a:ext cx="10035489" cy="1354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4F59D-8209-49DC-AA1A-55EE1BFB3B47}">
      <dsp:nvSpPr>
        <dsp:cNvPr id="0" name=""/>
        <dsp:cNvSpPr/>
      </dsp:nvSpPr>
      <dsp:spPr>
        <a:xfrm>
          <a:off x="0" y="5661"/>
          <a:ext cx="11531649" cy="1171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E62A0-73C9-4A50-BB15-B7210972F3B3}">
      <dsp:nvSpPr>
        <dsp:cNvPr id="0" name=""/>
        <dsp:cNvSpPr/>
      </dsp:nvSpPr>
      <dsp:spPr>
        <a:xfrm>
          <a:off x="354322" y="269207"/>
          <a:ext cx="644852" cy="6442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A75B-8D46-4888-A173-2FAF0D4560FB}">
      <dsp:nvSpPr>
        <dsp:cNvPr id="0" name=""/>
        <dsp:cNvSpPr/>
      </dsp:nvSpPr>
      <dsp:spPr>
        <a:xfrm>
          <a:off x="1353496" y="5661"/>
          <a:ext cx="10096852" cy="131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60" tIns="139460" rIns="139460" bIns="139460" numCol="1" spcCol="1270" anchor="ctr" anchorCtr="0">
          <a:noAutofit/>
        </a:bodyPr>
        <a:lstStyle/>
        <a:p>
          <a:pPr marL="0" lvl="0" indent="0" algn="l" defTabSz="1066800">
            <a:lnSpc>
              <a:spcPct val="100000"/>
            </a:lnSpc>
            <a:spcBef>
              <a:spcPct val="0"/>
            </a:spcBef>
            <a:spcAft>
              <a:spcPct val="35000"/>
            </a:spcAft>
            <a:buNone/>
          </a:pPr>
          <a:r>
            <a:rPr lang="en-GB" sz="2400" kern="1200" dirty="0">
              <a:effectLst/>
              <a:latin typeface="Quicksand" pitchFamily="2" charset="0"/>
              <a:ea typeface="Calibri" panose="020F0502020204030204" pitchFamily="34" charset="0"/>
              <a:cs typeface="Times New Roman" panose="02020603050405020304" pitchFamily="18" charset="0"/>
            </a:rPr>
            <a:t>All organisations providing services to children and young people under 18 years are in scope for the Scheme.</a:t>
          </a:r>
          <a:endParaRPr lang="en-US" sz="2400" kern="1200" dirty="0"/>
        </a:p>
      </dsp:txBody>
      <dsp:txXfrm>
        <a:off x="1353496" y="5661"/>
        <a:ext cx="10096852" cy="1317727"/>
      </dsp:txXfrm>
    </dsp:sp>
    <dsp:sp modelId="{AC4BBD93-E221-4EDB-9F83-C66F76556F8C}">
      <dsp:nvSpPr>
        <dsp:cNvPr id="0" name=""/>
        <dsp:cNvSpPr/>
      </dsp:nvSpPr>
      <dsp:spPr>
        <a:xfrm>
          <a:off x="0" y="1652821"/>
          <a:ext cx="11531649" cy="1171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C9CA5-5F68-418B-932E-24070B0E3658}">
      <dsp:nvSpPr>
        <dsp:cNvPr id="0" name=""/>
        <dsp:cNvSpPr/>
      </dsp:nvSpPr>
      <dsp:spPr>
        <a:xfrm>
          <a:off x="354322" y="1916366"/>
          <a:ext cx="644852" cy="6442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F1FD5-3BF2-4CBC-8BC7-56FACD5C4391}">
      <dsp:nvSpPr>
        <dsp:cNvPr id="0" name=""/>
        <dsp:cNvSpPr/>
      </dsp:nvSpPr>
      <dsp:spPr>
        <a:xfrm>
          <a:off x="1353496" y="1652821"/>
          <a:ext cx="10096852" cy="131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60" tIns="139460" rIns="139460" bIns="139460" numCol="1" spcCol="1270" anchor="ctr" anchorCtr="0">
          <a:noAutofit/>
        </a:bodyPr>
        <a:lstStyle/>
        <a:p>
          <a:pPr marL="0" lvl="0" indent="0" algn="l" defTabSz="1066800">
            <a:lnSpc>
              <a:spcPct val="100000"/>
            </a:lnSpc>
            <a:spcBef>
              <a:spcPct val="0"/>
            </a:spcBef>
            <a:spcAft>
              <a:spcPct val="35000"/>
            </a:spcAft>
            <a:buNone/>
          </a:pPr>
          <a:r>
            <a:rPr lang="en-US" sz="2400" kern="1200" dirty="0">
              <a:effectLst/>
              <a:latin typeface="Quicksand" pitchFamily="2" charset="0"/>
              <a:ea typeface="Calibri" panose="020F0502020204030204" pitchFamily="34" charset="0"/>
              <a:cs typeface="Times New Roman" panose="02020603050405020304" pitchFamily="18" charset="0"/>
            </a:rPr>
            <a:t>ACTHRC can receive complaints about any organisation or sector under the ACT Scheme.</a:t>
          </a:r>
          <a:endParaRPr lang="en-AU" sz="2400" kern="1200" dirty="0"/>
        </a:p>
      </dsp:txBody>
      <dsp:txXfrm>
        <a:off x="1353496" y="1652821"/>
        <a:ext cx="10096852" cy="1317727"/>
      </dsp:txXfrm>
    </dsp:sp>
    <dsp:sp modelId="{A44DCBA9-4C89-44D5-8971-E3E2C0ABAC22}">
      <dsp:nvSpPr>
        <dsp:cNvPr id="0" name=""/>
        <dsp:cNvSpPr/>
      </dsp:nvSpPr>
      <dsp:spPr>
        <a:xfrm>
          <a:off x="0" y="3299980"/>
          <a:ext cx="11531649" cy="1171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8445A-7C8C-4AC3-A766-F9A6D59E347F}">
      <dsp:nvSpPr>
        <dsp:cNvPr id="0" name=""/>
        <dsp:cNvSpPr/>
      </dsp:nvSpPr>
      <dsp:spPr>
        <a:xfrm>
          <a:off x="354322" y="3563526"/>
          <a:ext cx="644852" cy="6442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157C8-D9CA-4F62-ABD1-A95B85555B12}">
      <dsp:nvSpPr>
        <dsp:cNvPr id="0" name=""/>
        <dsp:cNvSpPr/>
      </dsp:nvSpPr>
      <dsp:spPr>
        <a:xfrm>
          <a:off x="1353496" y="3207278"/>
          <a:ext cx="10096852" cy="131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60" tIns="139460" rIns="139460" bIns="139460" numCol="1" spcCol="1270" anchor="ctr" anchorCtr="0">
          <a:noAutofit/>
        </a:bodyPr>
        <a:lstStyle/>
        <a:p>
          <a:pPr marL="0" lvl="0" indent="0" algn="l" defTabSz="1066800">
            <a:lnSpc>
              <a:spcPct val="100000"/>
            </a:lnSpc>
            <a:spcBef>
              <a:spcPct val="0"/>
            </a:spcBef>
            <a:spcAft>
              <a:spcPct val="35000"/>
            </a:spcAft>
            <a:buNone/>
          </a:pPr>
          <a:r>
            <a:rPr lang="en-AU" sz="2400" kern="1200" dirty="0">
              <a:effectLst/>
              <a:latin typeface="Quicksand" pitchFamily="2" charset="0"/>
              <a:ea typeface="Calibri" panose="020F0502020204030204" pitchFamily="34" charset="0"/>
              <a:cs typeface="Times New Roman" panose="02020603050405020304" pitchFamily="18" charset="0"/>
            </a:rPr>
            <a:t>Complaints will be assessed against the ACT legislation which requires organisations to uphold rights, safety, and wellbeing of children and young people .</a:t>
          </a:r>
          <a:endParaRPr lang="en-US" sz="2400" kern="1200" dirty="0"/>
        </a:p>
      </dsp:txBody>
      <dsp:txXfrm>
        <a:off x="1353496" y="3207278"/>
        <a:ext cx="10096852" cy="1317727"/>
      </dsp:txXfrm>
    </dsp:sp>
    <dsp:sp modelId="{CDF3DD00-35AA-4420-BA5D-ECB6F4236FE1}">
      <dsp:nvSpPr>
        <dsp:cNvPr id="0" name=""/>
        <dsp:cNvSpPr/>
      </dsp:nvSpPr>
      <dsp:spPr>
        <a:xfrm>
          <a:off x="0" y="4947140"/>
          <a:ext cx="11531649" cy="1171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9ACB-1F06-4B2B-AA7F-FFC08834EEC0}">
      <dsp:nvSpPr>
        <dsp:cNvPr id="0" name=""/>
        <dsp:cNvSpPr/>
      </dsp:nvSpPr>
      <dsp:spPr>
        <a:xfrm>
          <a:off x="354322" y="5210686"/>
          <a:ext cx="644852" cy="64422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08ADF-A492-4532-9F01-BE2B6FD7D6EC}">
      <dsp:nvSpPr>
        <dsp:cNvPr id="0" name=""/>
        <dsp:cNvSpPr/>
      </dsp:nvSpPr>
      <dsp:spPr>
        <a:xfrm>
          <a:off x="1353496" y="4863451"/>
          <a:ext cx="10096852" cy="131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60" tIns="139460" rIns="139460" bIns="139460" numCol="1" spcCol="1270" anchor="ctr" anchorCtr="0">
          <a:noAutofit/>
        </a:bodyPr>
        <a:lstStyle/>
        <a:p>
          <a:pPr marL="0" lvl="0" indent="0" algn="l" defTabSz="1066800">
            <a:lnSpc>
              <a:spcPct val="100000"/>
            </a:lnSpc>
            <a:spcBef>
              <a:spcPct val="0"/>
            </a:spcBef>
            <a:spcAft>
              <a:spcPct val="35000"/>
            </a:spcAft>
            <a:buNone/>
          </a:pPr>
          <a:r>
            <a:rPr lang="en-AU" sz="2400" kern="1200" dirty="0">
              <a:effectLst/>
              <a:latin typeface="Quicksand" pitchFamily="2" charset="0"/>
              <a:ea typeface="Calibri" panose="020F0502020204030204" pitchFamily="34" charset="0"/>
              <a:cs typeface="Times New Roman" panose="02020603050405020304" pitchFamily="18" charset="0"/>
            </a:rPr>
            <a:t>Complaints are best addressed through communication and conciliation</a:t>
          </a:r>
          <a:endParaRPr lang="en-US" sz="2400" kern="1200" dirty="0"/>
        </a:p>
      </dsp:txBody>
      <dsp:txXfrm>
        <a:off x="1353496" y="4863451"/>
        <a:ext cx="10096852" cy="1317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3B756-3F0F-47E2-9AC2-3BE106543CF5}">
      <dsp:nvSpPr>
        <dsp:cNvPr id="0" name=""/>
        <dsp:cNvSpPr/>
      </dsp:nvSpPr>
      <dsp:spPr>
        <a:xfrm rot="5400000">
          <a:off x="5378345" y="-1553251"/>
          <a:ext cx="2508702" cy="6242537"/>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179388">
            <a:lnSpc>
              <a:spcPct val="90000"/>
            </a:lnSpc>
            <a:spcBef>
              <a:spcPct val="0"/>
            </a:spcBef>
            <a:spcAft>
              <a:spcPct val="15000"/>
            </a:spcAft>
            <a:buNone/>
          </a:pPr>
          <a:r>
            <a:rPr lang="en-US" sz="2800" b="1" kern="1200" dirty="0">
              <a:latin typeface="Quicksand" pitchFamily="2" charset="0"/>
              <a:ea typeface="+mn-ea"/>
              <a:cs typeface="+mn-cs"/>
            </a:rPr>
            <a:t>ACT Children &amp; Young People Commissioner</a:t>
          </a:r>
        </a:p>
        <a:p>
          <a:pPr marL="457200" lvl="2" indent="-457200" algn="l" defTabSz="1111250">
            <a:lnSpc>
              <a:spcPct val="90000"/>
            </a:lnSpc>
            <a:spcBef>
              <a:spcPct val="0"/>
            </a:spcBef>
            <a:spcAft>
              <a:spcPct val="15000"/>
            </a:spcAft>
            <a:buChar char="•"/>
          </a:pPr>
          <a:r>
            <a:rPr lang="en-US" sz="2500" kern="1200" dirty="0">
              <a:latin typeface="Quicksand" pitchFamily="2" charset="0"/>
              <a:ea typeface="+mn-ea"/>
              <a:cs typeface="+mn-cs"/>
            </a:rPr>
            <a:t>Email:  ACTkids@act.gov.au</a:t>
          </a:r>
        </a:p>
        <a:p>
          <a:pPr marL="457200" lvl="2" indent="-457200" algn="l" defTabSz="1111250">
            <a:lnSpc>
              <a:spcPct val="90000"/>
            </a:lnSpc>
            <a:spcBef>
              <a:spcPct val="0"/>
            </a:spcBef>
            <a:spcAft>
              <a:spcPct val="15000"/>
            </a:spcAft>
            <a:buChar char="•"/>
          </a:pPr>
          <a:r>
            <a:rPr lang="en-US" sz="2500" kern="1200" dirty="0">
              <a:latin typeface="Quicksand" pitchFamily="2" charset="0"/>
              <a:ea typeface="+mn-ea"/>
              <a:cs typeface="+mn-cs"/>
            </a:rPr>
            <a:t>Phone:  02 6205 2222</a:t>
          </a:r>
        </a:p>
        <a:p>
          <a:pPr marL="457200" lvl="2" indent="-457200" algn="l" defTabSz="1111250">
            <a:lnSpc>
              <a:spcPct val="90000"/>
            </a:lnSpc>
            <a:spcBef>
              <a:spcPct val="0"/>
            </a:spcBef>
            <a:spcAft>
              <a:spcPct val="15000"/>
            </a:spcAft>
            <a:buChar char="•"/>
          </a:pPr>
          <a:r>
            <a:rPr lang="en-US" sz="2500" kern="1200" dirty="0">
              <a:latin typeface="Quicksand" pitchFamily="2" charset="0"/>
              <a:ea typeface="+mn-ea"/>
              <a:cs typeface="+mn-cs"/>
            </a:rPr>
            <a:t>Instagram:  </a:t>
          </a:r>
          <a:r>
            <a:rPr lang="en-US" sz="2500" kern="1200" dirty="0" err="1">
              <a:latin typeface="Quicksand" pitchFamily="2" charset="0"/>
              <a:ea typeface="+mn-ea"/>
              <a:cs typeface="+mn-cs"/>
            </a:rPr>
            <a:t>actkids_cypc</a:t>
          </a:r>
          <a:endParaRPr lang="en-US" sz="2500" kern="1200" dirty="0">
            <a:latin typeface="Quicksand" pitchFamily="2" charset="0"/>
          </a:endParaRPr>
        </a:p>
      </dsp:txBody>
      <dsp:txXfrm rot="-5400000">
        <a:off x="3511428" y="436131"/>
        <a:ext cx="6120072" cy="2263772"/>
      </dsp:txXfrm>
    </dsp:sp>
    <dsp:sp modelId="{ADE0471D-FDE3-41DA-80F1-DD98587C17C8}">
      <dsp:nvSpPr>
        <dsp:cNvPr id="0" name=""/>
        <dsp:cNvSpPr/>
      </dsp:nvSpPr>
      <dsp:spPr>
        <a:xfrm>
          <a:off x="0" y="78"/>
          <a:ext cx="3511427" cy="3135877"/>
        </a:xfrm>
        <a:prstGeom prst="roundRect">
          <a:avLst/>
        </a:prstGeom>
        <a:solidFill>
          <a:srgbClr val="BF2B2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dirty="0">
              <a:latin typeface="Quicksand" pitchFamily="2" charset="0"/>
              <a:ea typeface="+mn-ea"/>
              <a:cs typeface="+mn-cs"/>
            </a:rPr>
            <a:t>Jodie Griffiths-Cook</a:t>
          </a:r>
          <a:endParaRPr lang="en-AU" sz="5000" kern="1200" dirty="0"/>
        </a:p>
      </dsp:txBody>
      <dsp:txXfrm>
        <a:off x="153081" y="153159"/>
        <a:ext cx="3205265" cy="2829715"/>
      </dsp:txXfrm>
    </dsp:sp>
    <dsp:sp modelId="{12139869-7EF9-425B-9FFF-65C629293035}">
      <dsp:nvSpPr>
        <dsp:cNvPr id="0" name=""/>
        <dsp:cNvSpPr/>
      </dsp:nvSpPr>
      <dsp:spPr>
        <a:xfrm rot="5400000">
          <a:off x="5378345" y="1739419"/>
          <a:ext cx="2508702" cy="6242537"/>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b="1" kern="1200" dirty="0">
              <a:latin typeface="Quicksand" pitchFamily="2" charset="0"/>
              <a:ea typeface="+mn-ea"/>
              <a:cs typeface="+mn-cs"/>
            </a:rPr>
            <a:t>Senior Director</a:t>
          </a:r>
        </a:p>
        <a:p>
          <a:pPr marL="371475" lvl="1" indent="-371475" algn="l" defTabSz="1111250">
            <a:lnSpc>
              <a:spcPct val="90000"/>
            </a:lnSpc>
            <a:spcBef>
              <a:spcPct val="0"/>
            </a:spcBef>
            <a:spcAft>
              <a:spcPct val="15000"/>
            </a:spcAft>
            <a:buChar char="•"/>
          </a:pPr>
          <a:r>
            <a:rPr lang="en-US" sz="2500" kern="1200" dirty="0">
              <a:latin typeface="Quicksand" pitchFamily="2" charset="0"/>
              <a:ea typeface="+mn-ea"/>
              <a:cs typeface="+mn-cs"/>
            </a:rPr>
            <a:t>Office of the Children &amp; Young People Commissioner</a:t>
          </a:r>
        </a:p>
        <a:p>
          <a:pPr marL="371475" lvl="1" indent="-371475" algn="l" defTabSz="1111250">
            <a:lnSpc>
              <a:spcPct val="90000"/>
            </a:lnSpc>
            <a:spcBef>
              <a:spcPct val="0"/>
            </a:spcBef>
            <a:spcAft>
              <a:spcPct val="15000"/>
            </a:spcAft>
            <a:buChar char="•"/>
          </a:pPr>
          <a:r>
            <a:rPr lang="en-US" sz="2500" kern="1200" dirty="0">
              <a:latin typeface="Quicksand" pitchFamily="2" charset="0"/>
              <a:ea typeface="+mn-ea"/>
              <a:cs typeface="+mn-cs"/>
            </a:rPr>
            <a:t>Email:  rosanne.nash@act.gov.au</a:t>
          </a:r>
        </a:p>
        <a:p>
          <a:pPr marL="371475" lvl="1" indent="-371475" algn="l" defTabSz="1111250">
            <a:lnSpc>
              <a:spcPct val="90000"/>
            </a:lnSpc>
            <a:spcBef>
              <a:spcPct val="0"/>
            </a:spcBef>
            <a:spcAft>
              <a:spcPct val="15000"/>
            </a:spcAft>
            <a:buChar char="•"/>
          </a:pPr>
          <a:r>
            <a:rPr lang="en-US" sz="2500" kern="1200" dirty="0">
              <a:latin typeface="Quicksand" pitchFamily="2" charset="0"/>
              <a:ea typeface="+mn-ea"/>
              <a:cs typeface="+mn-cs"/>
            </a:rPr>
            <a:t>Phone: 02 6205 2222</a:t>
          </a:r>
          <a:endParaRPr lang="en-US" sz="2500" kern="1200" dirty="0">
            <a:latin typeface="Quicksand" pitchFamily="2" charset="0"/>
          </a:endParaRPr>
        </a:p>
      </dsp:txBody>
      <dsp:txXfrm rot="-5400000">
        <a:off x="3511428" y="3728802"/>
        <a:ext cx="6120072" cy="2263772"/>
      </dsp:txXfrm>
    </dsp:sp>
    <dsp:sp modelId="{92128EE3-AD15-4C3D-9EF9-183BA3958C8B}">
      <dsp:nvSpPr>
        <dsp:cNvPr id="0" name=""/>
        <dsp:cNvSpPr/>
      </dsp:nvSpPr>
      <dsp:spPr>
        <a:xfrm>
          <a:off x="0" y="3292749"/>
          <a:ext cx="3511427" cy="3135877"/>
        </a:xfrm>
        <a:prstGeom prst="roundRect">
          <a:avLst/>
        </a:prstGeom>
        <a:solidFill>
          <a:srgbClr val="2F8E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a:latin typeface="Quicksand" pitchFamily="2" charset="0"/>
              <a:ea typeface="+mn-ea"/>
              <a:cs typeface="+mn-cs"/>
            </a:rPr>
            <a:t>Rosanne Nash</a:t>
          </a:r>
          <a:endParaRPr lang="en-AU" sz="5000" kern="1200"/>
        </a:p>
      </dsp:txBody>
      <dsp:txXfrm>
        <a:off x="153081" y="3445830"/>
        <a:ext cx="3205265" cy="28297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316BC2-DF81-13A6-FC59-6FF91B878DCF}"/>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CB0CEB8-0FD7-E46B-DD67-1395A4786675}"/>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A9A19EC2-6A9B-4698-945B-520535EB0DD6}" type="datetime1">
              <a:rPr lang="cs-CZ" smtClean="0"/>
              <a:t>07.05.2025</a:t>
            </a:fld>
            <a:endParaRPr lang="en-AU"/>
          </a:p>
        </p:txBody>
      </p:sp>
      <p:sp>
        <p:nvSpPr>
          <p:cNvPr id="4" name="Footer Placeholder 3">
            <a:extLst>
              <a:ext uri="{FF2B5EF4-FFF2-40B4-BE49-F238E27FC236}">
                <a16:creationId xmlns:a16="http://schemas.microsoft.com/office/drawing/2014/main" id="{6904120F-370E-5F48-24C1-834AF7323F1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DBA08E4-FFDC-5C1D-1D16-AC90F283A52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660841E-8A2C-4154-A174-168E337670BC}" type="slidenum">
              <a:rPr lang="en-AU" smtClean="0"/>
              <a:t>‹#›</a:t>
            </a:fld>
            <a:endParaRPr lang="en-AU"/>
          </a:p>
        </p:txBody>
      </p:sp>
    </p:spTree>
    <p:extLst>
      <p:ext uri="{BB962C8B-B14F-4D97-AF65-F5344CB8AC3E}">
        <p14:creationId xmlns:p14="http://schemas.microsoft.com/office/powerpoint/2010/main" val="3641891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5200" cy="257175"/>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7924800" y="9330"/>
            <a:ext cx="1168400" cy="257175"/>
          </a:xfrm>
          <a:prstGeom prst="rect">
            <a:avLst/>
          </a:prstGeom>
        </p:spPr>
        <p:txBody>
          <a:bodyPr vert="horz" lIns="91440" tIns="45720" rIns="91440" bIns="45720" rtlCol="0"/>
          <a:lstStyle>
            <a:lvl1pPr algn="r">
              <a:defRPr sz="1200"/>
            </a:lvl1pPr>
          </a:lstStyle>
          <a:p>
            <a:fld id="{A3808141-1E4C-46B8-B0B8-5142C112CE9A}" type="datetime1">
              <a:rPr lang="cs-CZ" smtClean="0"/>
              <a:t>07.05.2025</a:t>
            </a:fld>
            <a:endParaRPr lang="cs-CZ"/>
          </a:p>
        </p:txBody>
      </p:sp>
      <p:sp>
        <p:nvSpPr>
          <p:cNvPr id="4" name="Slide Image Placeholder 3"/>
          <p:cNvSpPr>
            <a:spLocks noGrp="1" noRot="1" noChangeAspect="1"/>
          </p:cNvSpPr>
          <p:nvPr>
            <p:ph type="sldImg" idx="2"/>
          </p:nvPr>
        </p:nvSpPr>
        <p:spPr>
          <a:xfrm>
            <a:off x="2743200" y="384175"/>
            <a:ext cx="4637088" cy="3476384"/>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6200" y="3962400"/>
            <a:ext cx="8839200" cy="2311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76200" y="6473825"/>
            <a:ext cx="2971800" cy="2559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8092536" y="6473824"/>
            <a:ext cx="1004977" cy="255985"/>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ACTChildSafe@act.gov.a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a:xfrm>
            <a:off x="1095076" y="4162820"/>
            <a:ext cx="7010400" cy="2311004"/>
          </a:xfrm>
        </p:spPr>
        <p:txBody>
          <a:bodyPr/>
          <a:lstStyle/>
          <a:p>
            <a:endParaRPr lang="en-AU"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08019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pPr marL="171450" indent="-171450" defTabSz="914400">
              <a:buFont typeface="Arial" panose="020B0604020202020204" pitchFamily="34" charset="0"/>
              <a:buChar char="•"/>
            </a:pPr>
            <a:r>
              <a:rPr lang="en-US" sz="1200" dirty="0">
                <a:solidFill>
                  <a:schemeClr val="tx1">
                    <a:alpha val="80000"/>
                  </a:schemeClr>
                </a:solidFill>
              </a:rPr>
              <a:t>Research indicates adults are often unaware of what is occurring in interactions between other adults and children </a:t>
            </a:r>
            <a:br>
              <a:rPr lang="en-US" sz="1200" dirty="0">
                <a:solidFill>
                  <a:schemeClr val="tx1">
                    <a:alpha val="80000"/>
                  </a:schemeClr>
                </a:solidFill>
              </a:rPr>
            </a:br>
            <a:r>
              <a:rPr lang="en-US" sz="1200" dirty="0">
                <a:solidFill>
                  <a:schemeClr val="tx1">
                    <a:alpha val="80000"/>
                  </a:schemeClr>
                </a:solidFill>
              </a:rPr>
              <a:t>(Moore &amp; McArthur, 2023; Moore et al.,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alpha val="80000"/>
                  </a:schemeClr>
                </a:solidFill>
              </a:rPr>
              <a:t>The onus is often on children and young people to raise concerns or make complaints</a:t>
            </a:r>
          </a:p>
          <a:p>
            <a:pPr marL="171450" indent="-171450" defTabSz="914400">
              <a:buFont typeface="Arial" panose="020B0604020202020204" pitchFamily="34" charset="0"/>
              <a:buChar char="•"/>
            </a:pPr>
            <a:r>
              <a:rPr lang="en-US" sz="1200" dirty="0">
                <a:solidFill>
                  <a:schemeClr val="tx1">
                    <a:alpha val="80000"/>
                  </a:schemeClr>
                </a:solidFill>
              </a:rPr>
              <a:t>Child safety strategies are usually only implemented once concerns have been raised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alpha val="80000"/>
                  </a:schemeClr>
                </a:solidFill>
              </a:rPr>
              <a:t>When children and young people raise issues about not feeling safe, adults can downplay the risks or not know how to</a:t>
            </a:r>
            <a:br>
              <a:rPr lang="en-US" sz="1200" dirty="0">
                <a:solidFill>
                  <a:schemeClr val="tx1">
                    <a:alpha val="80000"/>
                  </a:schemeClr>
                </a:solidFill>
              </a:rPr>
            </a:br>
            <a:r>
              <a:rPr lang="en-US" sz="1200" dirty="0">
                <a:solidFill>
                  <a:schemeClr val="tx1">
                    <a:alpha val="80000"/>
                  </a:schemeClr>
                </a:solidFill>
              </a:rPr>
              <a:t>respond (Saunders &amp; McArthur, 2017)</a:t>
            </a:r>
          </a:p>
          <a:p>
            <a:pPr marL="171450" indent="-171450">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don’t always understand when they should be concerned, and this can cause them to minimise    their own concerns. They also often blame themselves when incidents occur and feel responsible for consequences if they do speak up.</a:t>
            </a:r>
          </a:p>
          <a:p>
            <a:pPr marL="171450" indent="-171450">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often have limited experience raising concerns, particularly about the behaviour of adults.</a:t>
            </a:r>
          </a:p>
          <a:p>
            <a:pPr marL="171450" indent="-171450">
              <a:buFont typeface="Arial" panose="020B0604020202020204" pitchFamily="34" charset="0"/>
              <a:buChar char="•"/>
            </a:pPr>
            <a:r>
              <a:rPr lang="en-AU" dirty="0"/>
              <a:t>When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have previously experienced poor responses to things like racism and bullying, this becomes a barrier to raising other serious concerns.</a:t>
            </a:r>
          </a:p>
          <a:p>
            <a:endParaRPr lang="en-AU" dirty="0"/>
          </a:p>
          <a:p>
            <a:endParaRPr lang="en-AU"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17217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Responding effectively, and in accordance with the Standards, requires you to find ways to actively seek out and understand the views and experiences of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within your organisation, as well as parents/carers and other community members. </a:t>
            </a:r>
          </a:p>
          <a:p>
            <a:pPr marL="342900" lvl="0" indent="-342900">
              <a:lnSpc>
                <a:spcPct val="107000"/>
              </a:lnSpc>
              <a:spcAft>
                <a:spcPts val="800"/>
              </a:spcAft>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know what is real to them and it is our job, as adults, to be ready to listen, and not just with our ears, but with our eyes to see what their patterns of behaviour tell us. </a:t>
            </a:r>
          </a:p>
          <a:p>
            <a:pPr marL="342900" lvl="0" indent="-342900">
              <a:lnSpc>
                <a:spcPct val="107000"/>
              </a:lnSpc>
              <a:spcAft>
                <a:spcPts val="800"/>
              </a:spcAft>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Everything we do needs to be informed by children and young people’s views and experiences, as they understand and experience the world differently to adults.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recognise that their feelings aren’t always an accurate indication of safety, as they might feel happy or relaxed, in response to grooming behaviours where they are unsafe, or feel unsafe when they are actually safe.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AU" dirty="0"/>
              <a:t>Trusted adults need to help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make sense of what’s going on for them, and if necessary, monitor the behaviour of others. </a:t>
            </a:r>
          </a:p>
          <a:p>
            <a:pPr marL="342900" lvl="0" indent="-342900">
              <a:lnSpc>
                <a:spcPct val="107000"/>
              </a:lnSpc>
              <a:spcAft>
                <a:spcPts val="800"/>
              </a:spcAft>
              <a:buFont typeface="Symbol" panose="05050102010706020507" pitchFamily="18" charset="2"/>
              <a:buChar char=""/>
              <a:tabLst>
                <a:tab pos="457200" algn="l"/>
              </a:tabLs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24461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alpha val="80000"/>
                  </a:schemeClr>
                </a:solidFill>
              </a:rPr>
              <a:t>(Moore &amp; McArthur, 2023; Moore et al., 2016)</a:t>
            </a:r>
          </a:p>
          <a:p>
            <a:r>
              <a:rPr lang="en-AU" b="1" dirty="0"/>
              <a:t>Trust</a:t>
            </a:r>
            <a:r>
              <a:rPr lang="en-AU" dirty="0"/>
              <a:t> – having an adult with whom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 could discuss their worries and better understand the seriousness of vague or intangible feelings, or comments that made them feel uncomfortable. </a:t>
            </a:r>
            <a:r>
              <a:rPr lang="en-US" sz="1200" kern="100" dirty="0">
                <a:effectLst/>
                <a:latin typeface="Aptos" panose="020B0004020202020204" pitchFamily="34" charset="0"/>
                <a:cs typeface="Times New Roman" panose="02020603050405020304" pitchFamily="18" charset="0"/>
              </a:rPr>
              <a:t>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hildren and young people </a:t>
            </a:r>
            <a:r>
              <a:rPr lang="en-AU" dirty="0"/>
              <a:t>describe trustworthy adults as those who are respectful, listen intently, try to understand, and take their concerns seriously.</a:t>
            </a:r>
          </a:p>
          <a:p>
            <a:r>
              <a:rPr lang="en-AU" b="1" dirty="0"/>
              <a:t>Value views and experiences </a:t>
            </a:r>
            <a:r>
              <a:rPr lang="en-AU"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want their views to be heard and listened to. They don’t want unhelpful advice, like ‘stay away from someone who worries you’, who dismisses their views or belittles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Conversations</a:t>
            </a:r>
            <a:r>
              <a:rPr lang="en-AU" dirty="0"/>
              <a:t> -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can be confused about the behaviour of others as they may not have the knowledge or experience to know what is appropriate or might indicate they are at risk of harm. </a:t>
            </a:r>
            <a:r>
              <a:rPr lang="en-US" sz="1200" kern="100" dirty="0">
                <a:effectLst/>
                <a:latin typeface="Aptos" panose="020B0004020202020204" pitchFamily="34" charset="0"/>
                <a:cs typeface="Times New Roman" panose="02020603050405020304" pitchFamily="18" charset="0"/>
              </a:rPr>
              <a:t> 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hildren and young people </a:t>
            </a:r>
            <a:r>
              <a:rPr lang="en-AU" dirty="0"/>
              <a:t>need </a:t>
            </a:r>
            <a:r>
              <a:rPr lang="en-AU" b="1" dirty="0"/>
              <a:t>adults who are informed</a:t>
            </a:r>
            <a:r>
              <a:rPr lang="en-AU" dirty="0"/>
              <a:t>, who </a:t>
            </a:r>
            <a:r>
              <a:rPr lang="en-AU" b="1" dirty="0"/>
              <a:t>understand risks, </a:t>
            </a:r>
            <a:r>
              <a:rPr lang="en-AU" dirty="0"/>
              <a:t>and who can </a:t>
            </a:r>
            <a:r>
              <a:rPr lang="en-AU" b="1" dirty="0"/>
              <a:t>help</a:t>
            </a:r>
            <a:r>
              <a:rPr lang="en-AU" dirty="0"/>
              <a:t> them </a:t>
            </a:r>
            <a:r>
              <a:rPr lang="en-AU" b="1" dirty="0"/>
              <a:t>to</a:t>
            </a:r>
            <a:r>
              <a:rPr lang="en-AU" dirty="0"/>
              <a:t> </a:t>
            </a:r>
            <a:r>
              <a:rPr lang="en-AU" b="1" dirty="0"/>
              <a:t>work out</a:t>
            </a:r>
            <a:r>
              <a:rPr lang="en-AU" dirty="0"/>
              <a:t> if there is a </a:t>
            </a:r>
            <a:r>
              <a:rPr lang="en-AU" b="1" dirty="0"/>
              <a:t>problem</a:t>
            </a:r>
            <a:r>
              <a:rPr lang="en-AU" dirty="0"/>
              <a:t>. How adults respond is important, as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won’t talk about their worries if adults don’t seem </a:t>
            </a:r>
            <a:r>
              <a:rPr lang="en-AU" b="1" dirty="0"/>
              <a:t>able to talk about sensitive topics</a:t>
            </a:r>
            <a:r>
              <a:rPr lang="en-AU" dirty="0"/>
              <a:t>. </a:t>
            </a:r>
            <a:r>
              <a:rPr lang="en-AU" b="1" dirty="0"/>
              <a:t>Using correct terms for body parts </a:t>
            </a:r>
            <a:r>
              <a:rPr lang="en-AU" dirty="0"/>
              <a:t>and being descriptive with behaviour is also important.</a:t>
            </a:r>
          </a:p>
          <a:p>
            <a:r>
              <a:rPr lang="en-AU" b="1" dirty="0"/>
              <a:t>Be proactive and protective </a:t>
            </a:r>
            <a:r>
              <a:rPr lang="en-AU"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want adults to take notice of what’s happening for them and not rely 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to raise concerns independently. This might be watching what’s happening in the environment and stepping in based on observed body language, and picking up changes in their behaviour or presentation, or asking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about their feelings or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Empowered to speak up</a:t>
            </a:r>
            <a:r>
              <a:rPr lang="en-AU" dirty="0"/>
              <a:t>  - Trusted adults don’t need to have ‘evidence’ of harm to listen to a child or young person and help them unpack how they feel about the situation. C</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hildren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young people </a:t>
            </a:r>
            <a:r>
              <a:rPr lang="en-AU" dirty="0"/>
              <a:t>need validation that they will be listened to, understood, and this in turn helps to equip them to raise concerns, make complaints, disclose, or empower them to trust their feelings.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Takes action </a:t>
            </a:r>
            <a:r>
              <a:rPr lang="en-AU"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won’t confide in an adult they don’t think they will act. When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tell adults about their concerns, it is important to keep a look out for evidence of the concern, in the absence of anything tangible being obvious (think secrecy and grooming). C</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hildren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young people </a:t>
            </a:r>
            <a:r>
              <a:rPr lang="en-AU" dirty="0"/>
              <a:t>want and need reassurance and guidance, and for adults to take action to intervene, when necessary.</a:t>
            </a:r>
          </a:p>
          <a:p>
            <a:r>
              <a:rPr lang="en-AU" b="1" dirty="0"/>
              <a:t>Protect from consequences </a:t>
            </a:r>
            <a:r>
              <a:rPr lang="en-AU"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want to know they will be protected from the consequences of raising a concern.</a:t>
            </a:r>
          </a:p>
          <a:p>
            <a:endParaRPr lang="en-AU" dirty="0"/>
          </a:p>
          <a:p>
            <a:r>
              <a:rPr lang="en-AU" dirty="0"/>
              <a:t>So, what can organisations do?</a:t>
            </a:r>
          </a:p>
          <a:p>
            <a:pPr marL="171450" indent="-171450">
              <a:buFont typeface="Arial" panose="020B0604020202020204" pitchFamily="34" charset="0"/>
              <a:buChar char="•"/>
            </a:pPr>
            <a:r>
              <a:rPr lang="en-AU" dirty="0"/>
              <a:t>Where there might not be an adult who knows a child or young person well enough to notice changes in behaviour or emotional state, having other ways for them to raise concerns, such as a ‘worry box’, regular safety surveys, or group discussions can help.</a:t>
            </a:r>
          </a:p>
          <a:p>
            <a:pPr marL="171450" indent="-171450">
              <a:buFont typeface="Arial" panose="020B0604020202020204" pitchFamily="34" charset="0"/>
              <a:buChar char="•"/>
            </a:pPr>
            <a:r>
              <a:rPr lang="en-AU" dirty="0"/>
              <a:t>Help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practice talking about safety and raising concerns. For example, encourage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to give express consent before any physical corrections, have procedures and guidelines in child friendly language, ask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what they would like have a say about.</a:t>
            </a:r>
          </a:p>
          <a:p>
            <a:pPr marL="171450" indent="-171450">
              <a:buFont typeface="Arial" panose="020B0604020202020204" pitchFamily="34" charset="0"/>
              <a:buChar char="•"/>
            </a:pPr>
            <a:r>
              <a:rPr lang="en-AU" dirty="0"/>
              <a:t>Respond positively and appropriately when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AU" dirty="0"/>
              <a:t>raise issues.</a:t>
            </a:r>
          </a:p>
          <a:p>
            <a:pPr marL="171450" indent="-171450">
              <a:buFont typeface="Arial" panose="020B0604020202020204" pitchFamily="34" charset="0"/>
              <a:buChar char="•"/>
            </a:pPr>
            <a:endParaRPr lang="en-AU" dirty="0"/>
          </a:p>
          <a:p>
            <a:pPr marL="0" indent="0" algn="l" fontAlgn="base">
              <a:lnSpc>
                <a:spcPts val="2550"/>
              </a:lnSpc>
              <a:spcBef>
                <a:spcPts val="2025"/>
              </a:spcBef>
              <a:spcAft>
                <a:spcPts val="1350"/>
              </a:spcAft>
              <a:buFont typeface="Arial" panose="020B0604020202020204" pitchFamily="34" charset="0"/>
              <a:buNone/>
            </a:pPr>
            <a:r>
              <a:rPr lang="en-AU" b="1" i="0" dirty="0">
                <a:solidFill>
                  <a:srgbClr val="333333"/>
                </a:solidFill>
                <a:effectLst/>
                <a:latin typeface="Arial" panose="020B0604020202020204" pitchFamily="34" charset="0"/>
              </a:rPr>
              <a:t>Some dos and don’ts when working with children and young people - Teachers should</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work in an open environment</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avoid spending time alone with children away from others</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encourage open communication with no secrets</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treat every child equally and with respect and dignity</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put the welfare of each child first</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make sure you/your staff are aware of the indicators of abuse and neglect of children and young people</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make sure you/your staff are aware of their obligation if they have concerns about the safety, welfare and wellbeing of children and young people that may arise, including mandatory obligations to report suspected risk of significant harm and of the procedures for doing so</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maintain a register of staff employment and induction (including non-teaching staff, part-time and casual staff).</a:t>
            </a:r>
          </a:p>
          <a:p>
            <a:pPr marL="0" indent="0" algn="l" fontAlgn="base">
              <a:lnSpc>
                <a:spcPts val="2550"/>
              </a:lnSpc>
              <a:spcBef>
                <a:spcPts val="2025"/>
              </a:spcBef>
              <a:spcAft>
                <a:spcPts val="1350"/>
              </a:spcAft>
              <a:buFont typeface="Arial" panose="020B0604020202020204" pitchFamily="34" charset="0"/>
              <a:buNone/>
            </a:pPr>
            <a:r>
              <a:rPr lang="en-AU" b="1" i="0" dirty="0">
                <a:solidFill>
                  <a:srgbClr val="333333"/>
                </a:solidFill>
                <a:effectLst/>
                <a:latin typeface="Arial" panose="020B0604020202020204" pitchFamily="34" charset="0"/>
              </a:rPr>
              <a:t>Teachers should not</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allow or engage in physical or sexually provocative games</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allow or engage in any form of inappropriate touching</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make sexually suggestive, racist or discriminatory comments to a child or young person</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reduce a child to tears as a form of control</a:t>
            </a:r>
          </a:p>
          <a:p>
            <a:pPr marL="171450" indent="-171450" algn="l" fontAlgn="base">
              <a:spcAft>
                <a:spcPts val="675"/>
              </a:spcAft>
              <a:buFont typeface="Arial" panose="020B0604020202020204" pitchFamily="34" charset="0"/>
              <a:buChar char="•"/>
            </a:pPr>
            <a:r>
              <a:rPr lang="en-AU" b="0" i="0" dirty="0">
                <a:solidFill>
                  <a:srgbClr val="333333"/>
                </a:solidFill>
                <a:effectLst/>
                <a:latin typeface="inherit"/>
              </a:rPr>
              <a:t>fail to act on, any concerns raised by a child</a:t>
            </a:r>
          </a:p>
          <a:p>
            <a:pPr marL="0" indent="0">
              <a:buFont typeface="Arial" panose="020B0604020202020204" pitchFamily="34" charset="0"/>
              <a:buNone/>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In summing up what we have learned, adults and people who provide services to children, need to protect them against harm in our workplaces. This means we must treat every child with respect, and uphold their rights, we must call out bullying and create a psychologically safe space, we must be vigilant about grooming and other inappropriate behaviours, and we must be people that children can trust to protect them.</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19701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4B274-73E6-46D4-0865-3BBF351D1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A9606-401E-C969-9811-BC4839856712}"/>
              </a:ext>
            </a:extLst>
          </p:cNvPr>
          <p:cNvSpPr>
            <a:spLocks noGrp="1" noRot="1" noChangeAspect="1"/>
          </p:cNvSpPr>
          <p:nvPr>
            <p:ph type="sldImg"/>
          </p:nvPr>
        </p:nvSpPr>
        <p:spPr>
          <a:xfrm>
            <a:off x="2743200" y="384175"/>
            <a:ext cx="4637088" cy="3476625"/>
          </a:xfrm>
        </p:spPr>
      </p:sp>
      <p:sp>
        <p:nvSpPr>
          <p:cNvPr id="3" name="Notes Placeholder 2">
            <a:extLst>
              <a:ext uri="{FF2B5EF4-FFF2-40B4-BE49-F238E27FC236}">
                <a16:creationId xmlns:a16="http://schemas.microsoft.com/office/drawing/2014/main" id="{437BB325-76C1-BA62-970F-D9BBB2500773}"/>
              </a:ext>
            </a:extLst>
          </p:cNvPr>
          <p:cNvSpPr>
            <a:spLocks noGrp="1"/>
          </p:cNvSpPr>
          <p:nvPr>
            <p:ph type="body" idx="1"/>
          </p:nvPr>
        </p:nvSpPr>
        <p:spPr/>
        <p:txBody>
          <a:bodyPr/>
          <a:lstStyle/>
          <a:p>
            <a:pPr marL="514350" indent="-285750">
              <a:lnSpc>
                <a:spcPct val="107000"/>
              </a:lnSpc>
              <a:spcAft>
                <a:spcPts val="800"/>
              </a:spcAft>
              <a:buFont typeface="Arial" panose="020B0604020202020204" pitchFamily="34" charset="0"/>
              <a:buChar char="•"/>
            </a:pPr>
            <a:r>
              <a:rPr lang="en-A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Above are some simple and practical things you can do to help keep everyone safe and will help you to implement the child safe standards.</a:t>
            </a:r>
          </a:p>
          <a:p>
            <a:pPr marL="514350" indent="-285750">
              <a:lnSpc>
                <a:spcPct val="107000"/>
              </a:lnSpc>
              <a:spcAft>
                <a:spcPts val="800"/>
              </a:spcAft>
              <a:buFont typeface="Arial" panose="020B0604020202020204" pitchFamily="34" charset="0"/>
              <a:buChar char="•"/>
            </a:pPr>
            <a:r>
              <a:rPr lang="en-A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Ausdance website also has some great tips.</a:t>
            </a:r>
          </a:p>
          <a:p>
            <a:pPr marL="514350" indent="-285750">
              <a:lnSpc>
                <a:spcPct val="107000"/>
              </a:lnSpc>
              <a:spcAft>
                <a:spcPts val="800"/>
              </a:spcAft>
              <a:buFont typeface="Arial" panose="020B0604020202020204" pitchFamily="34" charset="0"/>
              <a:buChar char="•"/>
            </a:pPr>
            <a:r>
              <a:rPr lang="en-A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On the ACT HRC website is a self-assessment guide that gives some suggestions for each of the standards, as well as a quick checklist for small organisations or sole traders to help get you started.</a:t>
            </a:r>
            <a:endParaRPr lang="en-AU" dirty="0"/>
          </a:p>
          <a:p>
            <a:endParaRPr lang="en-AU" dirty="0"/>
          </a:p>
        </p:txBody>
      </p:sp>
      <p:sp>
        <p:nvSpPr>
          <p:cNvPr id="4" name="Slide Number Placeholder 3">
            <a:extLst>
              <a:ext uri="{FF2B5EF4-FFF2-40B4-BE49-F238E27FC236}">
                <a16:creationId xmlns:a16="http://schemas.microsoft.com/office/drawing/2014/main" id="{6642A544-FA16-4A15-9C9E-188E2B3078A7}"/>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80838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F0B2-9855-466D-83C3-B9E1BC26D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7FE6F-B25F-72F2-6B04-E1341F99E68A}"/>
              </a:ext>
            </a:extLst>
          </p:cNvPr>
          <p:cNvSpPr>
            <a:spLocks noGrp="1" noRot="1" noChangeAspect="1"/>
          </p:cNvSpPr>
          <p:nvPr>
            <p:ph type="sldImg"/>
          </p:nvPr>
        </p:nvSpPr>
        <p:spPr>
          <a:xfrm>
            <a:off x="2743200" y="384175"/>
            <a:ext cx="4637088" cy="3476625"/>
          </a:xfrm>
        </p:spPr>
      </p:sp>
      <p:sp>
        <p:nvSpPr>
          <p:cNvPr id="3" name="Notes Placeholder 2">
            <a:extLst>
              <a:ext uri="{FF2B5EF4-FFF2-40B4-BE49-F238E27FC236}">
                <a16:creationId xmlns:a16="http://schemas.microsoft.com/office/drawing/2014/main" id="{458CDEF4-4487-1C7C-EA81-CBEEBBA244E0}"/>
              </a:ext>
            </a:extLst>
          </p:cNvPr>
          <p:cNvSpPr>
            <a:spLocks noGrp="1"/>
          </p:cNvSpPr>
          <p:nvPr>
            <p:ph type="body" idx="1"/>
          </p:nvPr>
        </p:nvSpPr>
        <p:spPr/>
        <p:txBody>
          <a:bodyPr/>
          <a:lstStyle/>
          <a:p>
            <a:pPr>
              <a:lnSpc>
                <a:spcPct val="107000"/>
              </a:lnSpc>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Supported by the research, I have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adapted</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 survey originally developed by the Australian Catholic University’s Institute of Child Protection Studies (ICPS) for the Royal Commission to better understand children and young people’s feelings of safety when participating in activities within organisations.</a:t>
            </a:r>
          </a:p>
          <a:p>
            <a:pPr>
              <a:lnSpc>
                <a:spcPct val="107000"/>
              </a:lnSpc>
              <a:spcAft>
                <a:spcPts val="800"/>
              </a:spcAft>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survey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is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anonymous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child-friendly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and will help us to gain a better understanding of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how C&amp;YP</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in the ACT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feel</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this point in time. It will not</a:t>
            </a:r>
            <a:r>
              <a:rPr lang="en-AU" sz="1800" kern="0" dirty="0">
                <a:effectLst/>
                <a:latin typeface="Quicksand" panose="020B0604020202020204" charset="0"/>
                <a:ea typeface="Times New Roman" panose="02020603050405020304" pitchFamily="18" charset="0"/>
                <a:cs typeface="Times New Roman" panose="02020603050405020304" pitchFamily="18" charset="0"/>
              </a:rPr>
              <a:t> ask C&amp;YP to give any identifying information about themselves or where they attend dancing.</a:t>
            </a:r>
          </a:p>
          <a:p>
            <a:pPr>
              <a:lnSpc>
                <a:spcPct val="107000"/>
              </a:lnSpc>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My aim is to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repeat the survey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each year to gather information about how we are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tracking over time.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Opening in December 2024 and closing in April 2025, we have already received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139 responses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that when we complete our analysis will help us to learn more about whether organisations in the ACT have adults:</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That C&amp;YP trust</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Who value them</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Who are willing to be proactive, protective and talk about sensitive topics</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Who empower them to speak and take action when required</a:t>
            </a:r>
          </a:p>
          <a:p>
            <a:endParaRPr lang="en-AU" dirty="0"/>
          </a:p>
        </p:txBody>
      </p:sp>
      <p:sp>
        <p:nvSpPr>
          <p:cNvPr id="4" name="Slide Number Placeholder 3">
            <a:extLst>
              <a:ext uri="{FF2B5EF4-FFF2-40B4-BE49-F238E27FC236}">
                <a16:creationId xmlns:a16="http://schemas.microsoft.com/office/drawing/2014/main" id="{CF1BD480-A8E3-6286-C58C-478DF0AFBCD3}"/>
              </a:ext>
            </a:extLst>
          </p:cNvPr>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23318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4938" y="557213"/>
            <a:ext cx="3713162" cy="2786062"/>
          </a:xfrm>
        </p:spPr>
      </p:sp>
      <p:sp>
        <p:nvSpPr>
          <p:cNvPr id="3" name="Notes Placeholder 2"/>
          <p:cNvSpPr>
            <a:spLocks noGrp="1"/>
          </p:cNvSpPr>
          <p:nvPr>
            <p:ph type="body" idx="1"/>
          </p:nvPr>
        </p:nvSpPr>
        <p:spPr>
          <a:xfrm>
            <a:off x="906357" y="3529472"/>
            <a:ext cx="4815020" cy="3345072"/>
          </a:xfrm>
        </p:spPr>
        <p: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We are pleased to partner with Ausdance to launch the Ausdance Feelings of Safety Survey for your sector.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Feelings of Safety Survey for dancers has been adapted from the larger survey released in 2024, for all C&amp;YP in the ACT.</a:t>
            </a:r>
          </a:p>
          <a:p>
            <a:pPr marL="285750" lvl="0" indent="-285750">
              <a:lnSpc>
                <a:spcPct val="107000"/>
              </a:lnSpc>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survey has specific scenarios about dancing activities and is an </a:t>
            </a:r>
            <a:r>
              <a:rPr lang="en-AU" sz="1800" kern="0" dirty="0">
                <a:effectLst/>
                <a:latin typeface="Quicksand" panose="020B0604020202020204" charset="0"/>
                <a:ea typeface="Times New Roman" panose="02020603050405020304" pitchFamily="18" charset="0"/>
                <a:cs typeface="Times New Roman" panose="02020603050405020304" pitchFamily="18" charset="0"/>
              </a:rPr>
              <a:t>important part of the CYPC’s work to help organisations improve their processes and practices to reduce the likelihood of harm to children and young people. </a:t>
            </a:r>
          </a:p>
          <a:p>
            <a:pPr marL="285750" lvl="0" indent="-285750">
              <a:lnSpc>
                <a:spcPct val="107000"/>
              </a:lnSpc>
              <a:buFont typeface="Arial" panose="020B0604020202020204" pitchFamily="34" charset="0"/>
              <a:buChar char="•"/>
            </a:pPr>
            <a:r>
              <a:rPr lang="en-AU" sz="1800" kern="0" dirty="0">
                <a:effectLst/>
                <a:latin typeface="Quicksand" panose="020B0604020202020204" charset="0"/>
                <a:ea typeface="Times New Roman" panose="02020603050405020304" pitchFamily="18" charset="0"/>
                <a:cs typeface="Times New Roman" panose="02020603050405020304" pitchFamily="18" charset="0"/>
              </a:rPr>
              <a:t>Responses from dancers will help </a:t>
            </a:r>
            <a:r>
              <a:rPr lang="en-AU" sz="1800" kern="0" dirty="0" err="1">
                <a:effectLst/>
                <a:latin typeface="Quicksand" panose="020B0604020202020204" charset="0"/>
                <a:ea typeface="Times New Roman" panose="02020603050405020304" pitchFamily="18" charset="0"/>
                <a:cs typeface="Times New Roman" panose="02020603050405020304" pitchFamily="18" charset="0"/>
              </a:rPr>
              <a:t>AusDance</a:t>
            </a:r>
            <a:r>
              <a:rPr lang="en-AU" sz="1800" kern="0" dirty="0">
                <a:effectLst/>
                <a:latin typeface="Quicksand" panose="020B0604020202020204" charset="0"/>
                <a:ea typeface="Times New Roman" panose="02020603050405020304" pitchFamily="18" charset="0"/>
                <a:cs typeface="Times New Roman" panose="02020603050405020304" pitchFamily="18" charset="0"/>
              </a:rPr>
              <a:t> ACT support you to continuously improve child safe practices. </a:t>
            </a:r>
          </a:p>
          <a:p>
            <a:pPr marL="285750" lvl="0" indent="-285750">
              <a:lnSpc>
                <a:spcPct val="107000"/>
              </a:lnSpc>
              <a:buFont typeface="Arial" panose="020B0604020202020204" pitchFamily="34" charset="0"/>
              <a:buChar char="•"/>
            </a:pPr>
            <a:r>
              <a:rPr lang="en-AU" sz="1800" kern="0" dirty="0">
                <a:effectLst/>
                <a:latin typeface="Quicksand" panose="020B0604020202020204" charset="0"/>
                <a:ea typeface="Times New Roman" panose="02020603050405020304" pitchFamily="18" charset="0"/>
                <a:cs typeface="Times New Roman" panose="02020603050405020304" pitchFamily="18" charset="0"/>
              </a:rPr>
              <a:t>It will also contribute to the evidence base that will support analysis of the ACT’s collective progress to improve safety for children and young people over time. </a:t>
            </a:r>
          </a:p>
          <a:p>
            <a:pPr marL="285750" lvl="0" indent="-285750">
              <a:lnSpc>
                <a:spcPct val="107000"/>
              </a:lnSpc>
              <a:buFont typeface="Arial" panose="020B0604020202020204" pitchFamily="34" charset="0"/>
              <a:buChar char="•"/>
            </a:pPr>
            <a:r>
              <a:rPr lang="en-AU" sz="1800" kern="0" dirty="0">
                <a:effectLst/>
                <a:latin typeface="Quicksand" panose="020B0604020202020204" charset="0"/>
                <a:ea typeface="Times New Roman" panose="02020603050405020304" pitchFamily="18" charset="0"/>
                <a:cs typeface="Times New Roman" panose="02020603050405020304" pitchFamily="18" charset="0"/>
              </a:rPr>
              <a:t>The survey findings will be provided to </a:t>
            </a:r>
            <a:r>
              <a:rPr lang="en-AU" sz="1800" kern="0" dirty="0" err="1">
                <a:effectLst/>
                <a:latin typeface="Quicksand" panose="020B0604020202020204" charset="0"/>
                <a:ea typeface="Times New Roman" panose="02020603050405020304" pitchFamily="18" charset="0"/>
                <a:cs typeface="Times New Roman" panose="02020603050405020304" pitchFamily="18" charset="0"/>
              </a:rPr>
              <a:t>AusDance</a:t>
            </a:r>
            <a:r>
              <a:rPr lang="en-AU" sz="1800" kern="0" dirty="0">
                <a:effectLst/>
                <a:latin typeface="Quicksand" panose="020B0604020202020204" charset="0"/>
                <a:ea typeface="Times New Roman" panose="02020603050405020304" pitchFamily="18" charset="0"/>
                <a:cs typeface="Times New Roman" panose="02020603050405020304" pitchFamily="18" charset="0"/>
              </a:rPr>
              <a:t> ACT and can be shared with studio owners and teachers. The combined results of this and the community wide survey will be published on the CYPC website.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6401144" y="9388860"/>
            <a:ext cx="302119" cy="370526"/>
          </a:xfrm>
        </p:spPr>
        <p:txBody>
          <a:bodyPr/>
          <a:lstStyle/>
          <a:p>
            <a:fld id="{871B2431-D351-4C6E-A3CF-9DFAC0E3E050}" type="slidenum">
              <a:rPr lang="cs-CZ" smtClean="0"/>
              <a:t>15</a:t>
            </a:fld>
            <a:endParaRPr lang="cs-CZ" dirty="0"/>
          </a:p>
        </p:txBody>
      </p:sp>
    </p:spTree>
    <p:extLst>
      <p:ext uri="{BB962C8B-B14F-4D97-AF65-F5344CB8AC3E}">
        <p14:creationId xmlns:p14="http://schemas.microsoft.com/office/powerpoint/2010/main" val="165208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27D8-BE3A-1ACD-7984-053380FD5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9DBCF-8E03-3BBF-36DA-7C8447B84DAB}"/>
              </a:ext>
            </a:extLst>
          </p:cNvPr>
          <p:cNvSpPr>
            <a:spLocks noGrp="1" noRot="1" noChangeAspect="1"/>
          </p:cNvSpPr>
          <p:nvPr>
            <p:ph type="sldImg"/>
          </p:nvPr>
        </p:nvSpPr>
        <p:spPr>
          <a:xfrm>
            <a:off x="2743200" y="384175"/>
            <a:ext cx="4637088" cy="3476625"/>
          </a:xfrm>
        </p:spPr>
      </p:sp>
      <p:sp>
        <p:nvSpPr>
          <p:cNvPr id="3" name="Notes Placeholder 2">
            <a:extLst>
              <a:ext uri="{FF2B5EF4-FFF2-40B4-BE49-F238E27FC236}">
                <a16:creationId xmlns:a16="http://schemas.microsoft.com/office/drawing/2014/main" id="{118446E4-D661-B870-6CF0-123731C6652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2BAEAC9-4F3D-7526-0A19-1D234348F837}"/>
              </a:ext>
            </a:extLst>
          </p:cNvPr>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3325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There are a number of resources available to help you to implement the Child Safe Standards. These include:</a:t>
            </a:r>
          </a:p>
          <a:p>
            <a:endPar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Ausdance ACT Safe Dance Guidelines. </a:t>
            </a: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Ausdance Victoria has a Child Safe module – Induction Course 1 Hour</a:t>
            </a: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Australian Human Rights Commission – 11 modules that focus on each of the Standards</a:t>
            </a: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National Office for Child Safety has a range of resources for creating Child Safe Organisations</a:t>
            </a: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ACT HRC – ACTChildSafe website has a self assessment guide, and a checklist for sole traders, posters, and fact sheets.</a:t>
            </a:r>
          </a:p>
          <a:p>
            <a:pPr marL="285750" indent="-285750">
              <a:buFont typeface="Arial" panose="020B0604020202020204" pitchFamily="34" charset="0"/>
              <a:buChar char="•"/>
            </a:pPr>
            <a:r>
              <a:rPr lang="en-AU" sz="1800" dirty="0">
                <a:solidFill>
                  <a:srgbClr val="000000"/>
                </a:solidFill>
                <a:effectLst/>
                <a:latin typeface="Aptos" panose="020B0004020202020204" pitchFamily="34" charset="0"/>
              </a:rPr>
              <a:t>The Australian Ballet has produced the Body Image and Disordered Eating Guidelines which can be accessed through the National Strategy Action Hub</a:t>
            </a:r>
          </a:p>
          <a:p>
            <a:endParaRPr lang="en-AU" sz="180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28403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r>
              <a:rPr lang="en-AU" dirty="0"/>
              <a:t>Please consider providing us with your feedback on how satisfied you are with the service we have provided to you.</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07190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7715-7708-3684-0806-655D8076E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1D26E-D7A0-72FE-3D47-C202A0FB10B6}"/>
              </a:ext>
            </a:extLst>
          </p:cNvPr>
          <p:cNvSpPr>
            <a:spLocks noGrp="1" noRot="1" noChangeAspect="1"/>
          </p:cNvSpPr>
          <p:nvPr>
            <p:ph type="sldImg"/>
          </p:nvPr>
        </p:nvSpPr>
        <p:spPr>
          <a:xfrm>
            <a:off x="4811713" y="384175"/>
            <a:ext cx="2568575" cy="1925638"/>
          </a:xfrm>
        </p:spPr>
      </p:sp>
      <p:sp>
        <p:nvSpPr>
          <p:cNvPr id="3" name="Notes Placeholder 2">
            <a:extLst>
              <a:ext uri="{FF2B5EF4-FFF2-40B4-BE49-F238E27FC236}">
                <a16:creationId xmlns:a16="http://schemas.microsoft.com/office/drawing/2014/main" id="{FC9E4799-83BD-0932-F647-052BD27B327F}"/>
              </a:ext>
            </a:extLst>
          </p:cNvPr>
          <p:cNvSpPr>
            <a:spLocks noGrp="1"/>
          </p:cNvSpPr>
          <p:nvPr>
            <p:ph type="body" idx="1"/>
          </p:nvPr>
        </p:nvSpPr>
        <p:spPr>
          <a:xfrm>
            <a:off x="609600" y="2667000"/>
            <a:ext cx="8062344" cy="2743200"/>
          </a:xfrm>
        </p:spPr>
        <p:txBody>
          <a:bodyPr/>
          <a:lstStyle/>
          <a:p>
            <a:pPr marL="342900" lvl="0" indent="-342900">
              <a:lnSpc>
                <a:spcPct val="107000"/>
              </a:lnSpc>
              <a:buFont typeface="Symbol" panose="05050102010706020507" pitchFamily="18" charset="2"/>
              <a:buChar char=""/>
            </a:pPr>
            <a:r>
              <a:rPr lang="en-US" sz="1100" kern="100" dirty="0">
                <a:effectLst/>
                <a:latin typeface="Quicksand" pitchFamily="2" charset="0"/>
                <a:ea typeface="Calibri" panose="020F0502020204030204" pitchFamily="34" charset="0"/>
                <a:cs typeface="Times New Roman" panose="02020603050405020304" pitchFamily="18" charset="0"/>
              </a:rPr>
              <a:t>Here are the CYPC contact details.</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100" kern="100" dirty="0">
                <a:effectLst/>
                <a:latin typeface="Quicksand" pitchFamily="2" charset="0"/>
                <a:ea typeface="Calibri" panose="020F0502020204030204" pitchFamily="34" charset="0"/>
                <a:cs typeface="Times New Roman" panose="02020603050405020304" pitchFamily="18" charset="0"/>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US" sz="1100" kern="100" dirty="0">
                <a:effectLst/>
                <a:latin typeface="Quicksand" pitchFamily="2" charset="0"/>
                <a:ea typeface="Calibri" panose="020F0502020204030204" pitchFamily="34" charset="0"/>
                <a:cs typeface="Times New Roman" panose="02020603050405020304" pitchFamily="18" charset="0"/>
              </a:rPr>
              <a:t>Please email </a:t>
            </a:r>
            <a:r>
              <a:rPr lang="en-US" sz="1100" u="sng" kern="100" dirty="0">
                <a:solidFill>
                  <a:srgbClr val="0563C1"/>
                </a:solidFill>
                <a:effectLst/>
                <a:latin typeface="Quicksand" pitchFamily="2" charset="0"/>
                <a:ea typeface="Calibri" panose="020F0502020204030204" pitchFamily="34" charset="0"/>
                <a:cs typeface="Times New Roman" panose="02020603050405020304" pitchFamily="18" charset="0"/>
                <a:hlinkClick r:id="rId3"/>
              </a:rPr>
              <a:t>ACTChildSafe@act.gov.au</a:t>
            </a:r>
            <a:r>
              <a:rPr lang="en-US" sz="1100" kern="100" dirty="0">
                <a:effectLst/>
                <a:latin typeface="Quicksand" pitchFamily="2" charset="0"/>
                <a:ea typeface="Calibri" panose="020F0502020204030204" pitchFamily="34" charset="0"/>
                <a:cs typeface="Times New Roman" panose="02020603050405020304" pitchFamily="18" charset="0"/>
              </a:rPr>
              <a:t> if you want to be added to our mailing list or if you have any questions?</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A6A27A-9E94-E548-C88D-8D1B9C0DC04C}"/>
              </a:ext>
            </a:extLst>
          </p:cNvPr>
          <p:cNvSpPr>
            <a:spLocks noGrp="1"/>
          </p:cNvSpPr>
          <p:nvPr>
            <p:ph type="sldNum" sz="quarter" idx="5"/>
          </p:nvPr>
        </p:nvSpPr>
        <p:spPr/>
        <p:txBody>
          <a:bodyPr/>
          <a:lstStyle/>
          <a:p>
            <a:fld id="{871B2431-D351-4C6E-A3CF-9DFAC0E3E050}" type="slidenum">
              <a:rPr lang="cs-CZ" smtClean="0"/>
              <a:t>19</a:t>
            </a:fld>
            <a:endParaRPr lang="cs-CZ" dirty="0"/>
          </a:p>
        </p:txBody>
      </p:sp>
    </p:spTree>
    <p:extLst>
      <p:ext uri="{BB962C8B-B14F-4D97-AF65-F5344CB8AC3E}">
        <p14:creationId xmlns:p14="http://schemas.microsoft.com/office/powerpoint/2010/main" val="58704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384175"/>
            <a:ext cx="4408488" cy="3305175"/>
          </a:xfrm>
        </p:spPr>
      </p:sp>
      <p:sp>
        <p:nvSpPr>
          <p:cNvPr id="3" name="Notes Placeholder 2"/>
          <p:cNvSpPr>
            <a:spLocks noGrp="1"/>
          </p:cNvSpPr>
          <p:nvPr>
            <p:ph type="body" idx="1"/>
          </p:nvPr>
        </p:nvSpPr>
        <p:spPr/>
        <p:txBody>
          <a:bodyPr/>
          <a:lstStyle/>
          <a:p>
            <a:pPr marL="0" marR="0" lvl="0" indent="0" algn="l" defTabSz="7560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25356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1713" y="384175"/>
            <a:ext cx="2568575" cy="1925638"/>
          </a:xfrm>
        </p:spPr>
      </p:sp>
      <p:sp>
        <p:nvSpPr>
          <p:cNvPr id="3" name="Notes Placeholder 2"/>
          <p:cNvSpPr>
            <a:spLocks noGrp="1"/>
          </p:cNvSpPr>
          <p:nvPr>
            <p:ph type="body" idx="1"/>
          </p:nvPr>
        </p:nvSpPr>
        <p:spPr>
          <a:xfrm>
            <a:off x="609600" y="2667000"/>
            <a:ext cx="8062344" cy="2743200"/>
          </a:xfrm>
        </p:spPr>
        <p:txBody>
          <a:bodyPr/>
          <a:lstStyle/>
          <a:p>
            <a:pPr marL="342900" lvl="0" indent="-342900">
              <a:lnSpc>
                <a:spcPct val="107000"/>
              </a:lnSpc>
              <a:spcAft>
                <a:spcPts val="800"/>
              </a:spcAft>
              <a:buFont typeface="Symbol" panose="05050102010706020507" pitchFamily="18" charset="2"/>
              <a:buChar char=""/>
              <a:tabLst>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This presentation will cover:</a:t>
            </a:r>
          </a:p>
          <a:p>
            <a:pPr marL="742950" lvl="1" indent="-285750">
              <a:lnSpc>
                <a:spcPct val="107000"/>
              </a:lnSpc>
              <a:spcAft>
                <a:spcPts val="800"/>
              </a:spcAft>
              <a:buFont typeface="Symbol" panose="05050102010706020507" pitchFamily="18" charset="2"/>
              <a:buChar char=""/>
              <a:tabLst>
                <a:tab pos="9144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the </a:t>
            </a:r>
            <a:r>
              <a:rPr lang="en-AU" sz="1100" b="0" kern="100" dirty="0">
                <a:effectLst/>
                <a:latin typeface="Aptos" panose="020B0004020202020204" pitchFamily="34" charset="0"/>
                <a:ea typeface="Aptos" panose="020B0004020202020204" pitchFamily="34" charset="0"/>
                <a:cs typeface="Times New Roman" panose="02020603050405020304" pitchFamily="18" charset="0"/>
              </a:rPr>
              <a:t>ACT legislation and obligations on organisations, </a:t>
            </a:r>
          </a:p>
          <a:p>
            <a:pPr marL="742950" lvl="1" indent="-285750">
              <a:lnSpc>
                <a:spcPct val="107000"/>
              </a:lnSpc>
              <a:spcAft>
                <a:spcPts val="800"/>
              </a:spcAft>
              <a:buFont typeface="Symbol" panose="05050102010706020507" pitchFamily="18" charset="2"/>
              <a:buChar char=""/>
              <a:tabLst>
                <a:tab pos="914400" algn="l"/>
              </a:tabLst>
            </a:pPr>
            <a:r>
              <a:rPr lang="en-AU" sz="1100" b="0" kern="100" dirty="0">
                <a:effectLst/>
                <a:latin typeface="Aptos" panose="020B0004020202020204" pitchFamily="34" charset="0"/>
                <a:ea typeface="Aptos" panose="020B0004020202020204" pitchFamily="34" charset="0"/>
                <a:cs typeface="Times New Roman" panose="02020603050405020304" pitchFamily="18" charset="0"/>
              </a:rPr>
              <a:t>who you can contact if you if you have concerns about how adults in your sector are interacting with children and young people,</a:t>
            </a:r>
          </a:p>
          <a:p>
            <a:pPr marL="742950" lvl="1" indent="-285750">
              <a:lnSpc>
                <a:spcPct val="107000"/>
              </a:lnSpc>
              <a:spcAft>
                <a:spcPts val="800"/>
              </a:spcAft>
              <a:buFont typeface="Symbol" panose="05050102010706020507" pitchFamily="18" charset="2"/>
              <a:buChar char=""/>
              <a:tabLst>
                <a:tab pos="914400" algn="l"/>
              </a:tabLst>
            </a:pPr>
            <a:r>
              <a:rPr lang="en-AU" sz="1100" b="0" kern="100" dirty="0">
                <a:effectLst/>
                <a:latin typeface="Aptos" panose="020B0004020202020204" pitchFamily="34" charset="0"/>
                <a:ea typeface="Aptos" panose="020B0004020202020204" pitchFamily="34" charset="0"/>
                <a:cs typeface="Times New Roman" panose="02020603050405020304" pitchFamily="18" charset="0"/>
              </a:rPr>
              <a:t>where you can find more information, and</a:t>
            </a:r>
          </a:p>
          <a:p>
            <a:pPr marL="742950" lvl="1" indent="-285750">
              <a:lnSpc>
                <a:spcPct val="107000"/>
              </a:lnSpc>
              <a:spcAft>
                <a:spcPts val="800"/>
              </a:spcAft>
              <a:buFont typeface="Symbol" panose="05050102010706020507" pitchFamily="18" charset="2"/>
              <a:buChar char=""/>
              <a:tabLst>
                <a:tab pos="914400" algn="l"/>
              </a:tabLst>
            </a:pPr>
            <a:r>
              <a:rPr lang="en-AU" sz="1100" kern="100" dirty="0">
                <a:effectLst/>
                <a:latin typeface="Calibri" panose="020F0502020204030204" pitchFamily="34" charset="0"/>
                <a:ea typeface="Calibri" panose="020F0502020204030204" pitchFamily="34" charset="0"/>
                <a:cs typeface="Times New Roman" panose="02020603050405020304" pitchFamily="18" charset="0"/>
              </a:rPr>
              <a:t>what the research tells us about how we can collectively improve child safety.</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dirty="0"/>
          </a:p>
        </p:txBody>
      </p:sp>
    </p:spTree>
    <p:extLst>
      <p:ext uri="{BB962C8B-B14F-4D97-AF65-F5344CB8AC3E}">
        <p14:creationId xmlns:p14="http://schemas.microsoft.com/office/powerpoint/2010/main" val="240944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5670-B730-5077-884E-CB7DF0D6B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511B6-A491-F594-6909-5ECF00FF6B2A}"/>
              </a:ext>
            </a:extLst>
          </p:cNvPr>
          <p:cNvSpPr>
            <a:spLocks noGrp="1" noRot="1" noChangeAspect="1"/>
          </p:cNvSpPr>
          <p:nvPr>
            <p:ph type="sldImg"/>
          </p:nvPr>
        </p:nvSpPr>
        <p:spPr>
          <a:xfrm>
            <a:off x="2743200" y="384175"/>
            <a:ext cx="4637088" cy="3476625"/>
          </a:xfrm>
        </p:spPr>
      </p:sp>
      <p:sp>
        <p:nvSpPr>
          <p:cNvPr id="3" name="Notes Placeholder 2">
            <a:extLst>
              <a:ext uri="{FF2B5EF4-FFF2-40B4-BE49-F238E27FC236}">
                <a16:creationId xmlns:a16="http://schemas.microsoft.com/office/drawing/2014/main" id="{BF6E1AC6-3BA3-6A77-B502-E56D205214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84BC490-5B55-723E-7532-0AB2B3DD0B2F}"/>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86602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4DB22-EB97-9F23-38F3-BE5EA37DC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29D00-AAEB-7E9A-464F-6EC161546BA6}"/>
              </a:ext>
            </a:extLst>
          </p:cNvPr>
          <p:cNvSpPr>
            <a:spLocks noGrp="1" noRot="1" noChangeAspect="1"/>
          </p:cNvSpPr>
          <p:nvPr>
            <p:ph type="sldImg"/>
          </p:nvPr>
        </p:nvSpPr>
        <p:spPr>
          <a:xfrm>
            <a:off x="4811713" y="384175"/>
            <a:ext cx="2568575" cy="1925638"/>
          </a:xfrm>
        </p:spPr>
      </p:sp>
      <p:sp>
        <p:nvSpPr>
          <p:cNvPr id="3" name="Notes Placeholder 2">
            <a:extLst>
              <a:ext uri="{FF2B5EF4-FFF2-40B4-BE49-F238E27FC236}">
                <a16:creationId xmlns:a16="http://schemas.microsoft.com/office/drawing/2014/main" id="{B882C595-0A86-22F1-50E6-FF2FFCA11906}"/>
              </a:ext>
            </a:extLst>
          </p:cNvPr>
          <p:cNvSpPr>
            <a:spLocks noGrp="1"/>
          </p:cNvSpPr>
          <p:nvPr>
            <p:ph type="body" idx="1"/>
          </p:nvPr>
        </p:nvSpPr>
        <p:spPr>
          <a:xfrm>
            <a:off x="609600" y="2667000"/>
            <a:ext cx="8062344" cy="2743200"/>
          </a:xfrm>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Royal Commission into Institutional Responses to Child Sexual Abuse recommended the implementation of Child Safe Standards in its 2017 Final Report. The ACT Government accepted this recommendation in principle and endorsed the National Principles for Child Safe Organisations in February 2019.</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National Principles for Child Safe Organisations were adopted as the ACT’s ten Child Safe Standards (the Standards) on 1 August 2024.</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Like the National Principles, they seek to address all forms of abuse, maltreatment, bullying, racism and discrimination. The ACT Scheme importantly centres on promoting and protecting the rights, safety, and wellbeing of children and young people.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Children and Young People Commissioner’s role is to work with all organisations and sectors that deliver services for children and young people to build their capability to be child safe organisations.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CYPC will do this by providing information, resources, support and training that builds on existing child safety measures and supports improved practices that better promote and protect the rights, safety, and wellbeing of children and young people.</a:t>
            </a:r>
          </a:p>
        </p:txBody>
      </p:sp>
      <p:sp>
        <p:nvSpPr>
          <p:cNvPr id="4" name="Slide Number Placeholder 3">
            <a:extLst>
              <a:ext uri="{FF2B5EF4-FFF2-40B4-BE49-F238E27FC236}">
                <a16:creationId xmlns:a16="http://schemas.microsoft.com/office/drawing/2014/main" id="{E80D449E-89FF-F87C-A10C-F43F78F2D32F}"/>
              </a:ext>
            </a:extLst>
          </p:cNvPr>
          <p:cNvSpPr>
            <a:spLocks noGrp="1"/>
          </p:cNvSpPr>
          <p:nvPr>
            <p:ph type="sldNum" sz="quarter" idx="5"/>
          </p:nvPr>
        </p:nvSpPr>
        <p:spPr/>
        <p:txBody>
          <a:bodyPr/>
          <a:lstStyle/>
          <a:p>
            <a:fld id="{871B2431-D351-4C6E-A3CF-9DFAC0E3E050}" type="slidenum">
              <a:rPr lang="cs-CZ" smtClean="0"/>
              <a:t>5</a:t>
            </a:fld>
            <a:endParaRPr lang="cs-CZ" dirty="0"/>
          </a:p>
        </p:txBody>
      </p:sp>
    </p:spTree>
    <p:extLst>
      <p:ext uri="{BB962C8B-B14F-4D97-AF65-F5344CB8AC3E}">
        <p14:creationId xmlns:p14="http://schemas.microsoft.com/office/powerpoint/2010/main" val="77833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175B-BBC4-AD85-7294-CED7242EE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0944D-81B6-B1BD-AD8F-B95E18193CAB}"/>
              </a:ext>
            </a:extLst>
          </p:cNvPr>
          <p:cNvSpPr>
            <a:spLocks noGrp="1" noRot="1" noChangeAspect="1"/>
          </p:cNvSpPr>
          <p:nvPr>
            <p:ph type="sldImg"/>
          </p:nvPr>
        </p:nvSpPr>
        <p:spPr>
          <a:xfrm>
            <a:off x="2674938" y="557213"/>
            <a:ext cx="3713162" cy="2786062"/>
          </a:xfrm>
        </p:spPr>
      </p:sp>
      <p:sp>
        <p:nvSpPr>
          <p:cNvPr id="3" name="Notes Placeholder 2">
            <a:extLst>
              <a:ext uri="{FF2B5EF4-FFF2-40B4-BE49-F238E27FC236}">
                <a16:creationId xmlns:a16="http://schemas.microsoft.com/office/drawing/2014/main" id="{13C176C2-BFD8-E4D3-FDE2-63F5A3803527}"/>
              </a:ext>
            </a:extLst>
          </p:cNvPr>
          <p:cNvSpPr>
            <a:spLocks noGrp="1"/>
          </p:cNvSpPr>
          <p:nvPr>
            <p:ph type="body" idx="1"/>
          </p:nvPr>
        </p:nvSpPr>
        <p:spPr>
          <a:xfrm>
            <a:off x="906357" y="3529472"/>
            <a:ext cx="4815020" cy="3345072"/>
          </a:xfrm>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dirty="0"/>
              <a:t>Improving children and young people’s safety is dependent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Genuine engagement with and valuing of children and young people</a:t>
            </a:r>
          </a:p>
          <a:p>
            <a:pPr marL="628650" lvl="1" indent="-171450">
              <a:buFont typeface="Arial" panose="020B0604020202020204" pitchFamily="34" charset="0"/>
              <a:buChar char="•"/>
            </a:pPr>
            <a:r>
              <a:rPr lang="en-AU" b="0" dirty="0"/>
              <a:t>Knowing what safety means in different settings</a:t>
            </a:r>
          </a:p>
          <a:p>
            <a:pPr marL="628650" lvl="1" indent="-171450">
              <a:buFont typeface="Arial" panose="020B0604020202020204" pitchFamily="34" charset="0"/>
              <a:buChar char="•"/>
            </a:pPr>
            <a:r>
              <a:rPr lang="en-AU" b="0" dirty="0"/>
              <a:t>The creation of safety systems to reduce the likelihood of harm occurring</a:t>
            </a:r>
          </a:p>
          <a:p>
            <a:pPr marL="628650" lvl="1" indent="-171450">
              <a:buFont typeface="Arial" panose="020B0604020202020204" pitchFamily="34" charset="0"/>
              <a:buChar char="•"/>
            </a:pPr>
            <a:r>
              <a:rPr lang="en-AU" b="0" dirty="0"/>
              <a:t>Processes for addressing concerns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kern="100" dirty="0">
                <a:effectLst/>
                <a:latin typeface="Quicksand" pitchFamily="2" charset="0"/>
                <a:ea typeface="Calibri" panose="020F0502020204030204" pitchFamily="34" charset="0"/>
                <a:cs typeface="Times New Roman" panose="02020603050405020304" pitchFamily="18" charset="0"/>
              </a:rPr>
              <a:t>The Royal Commission revealed that vulnerability is increased by a lack of, or inadequate, systems and structures to protect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US" sz="1100" b="0" kern="100" dirty="0">
                <a:effectLst/>
                <a:latin typeface="Quicksand" pitchFamily="2" charset="0"/>
                <a:ea typeface="Calibri" panose="020F0502020204030204" pitchFamily="34" charset="0"/>
                <a:cs typeface="Times New Roman" panose="02020603050405020304" pitchFamily="18" charset="0"/>
              </a:rPr>
              <a:t>from unsafe people and to respond when safety concerns are raised.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kern="100" dirty="0">
                <a:effectLst/>
                <a:latin typeface="Quicksand" pitchFamily="2" charset="0"/>
                <a:ea typeface="Calibri" panose="020F0502020204030204" pitchFamily="34" charset="0"/>
                <a:cs typeface="Times New Roman" panose="02020603050405020304" pitchFamily="18" charset="0"/>
              </a:rPr>
              <a:t>Children and young people’s vulnerability increases when their views and opinions are not valued, or their concerns are not taken seriously.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kern="100" dirty="0">
                <a:effectLst/>
                <a:latin typeface="Quicksand" pitchFamily="2" charset="0"/>
                <a:ea typeface="Calibri" panose="020F0502020204030204" pitchFamily="34" charset="0"/>
                <a:cs typeface="Times New Roman" panose="02020603050405020304" pitchFamily="18" charset="0"/>
              </a:rPr>
              <a:t>A Child Safe Organisation seeks to bring together the conditions that make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US" sz="1100" b="0" i="1" u="sng" kern="100" dirty="0">
                <a:effectLst/>
                <a:latin typeface="Quicksand" pitchFamily="2" charset="0"/>
                <a:ea typeface="Calibri" panose="020F0502020204030204" pitchFamily="34" charset="0"/>
                <a:cs typeface="Times New Roman" panose="02020603050405020304" pitchFamily="18" charset="0"/>
              </a:rPr>
              <a:t>feel</a:t>
            </a:r>
            <a:r>
              <a:rPr lang="en-US" sz="1100" b="0" kern="100" dirty="0">
                <a:effectLst/>
                <a:latin typeface="Quicksand" pitchFamily="2" charset="0"/>
                <a:ea typeface="Calibri" panose="020F0502020204030204" pitchFamily="34" charset="0"/>
                <a:cs typeface="Times New Roman" panose="02020603050405020304" pitchFamily="18" charset="0"/>
              </a:rPr>
              <a:t> safe while also establishing a range of safeguards to enable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children and young people </a:t>
            </a:r>
            <a:r>
              <a:rPr lang="en-US" sz="1100" b="0" kern="100" dirty="0">
                <a:effectLst/>
                <a:latin typeface="Quicksand" pitchFamily="2" charset="0"/>
                <a:ea typeface="Calibri" panose="020F0502020204030204" pitchFamily="34" charset="0"/>
                <a:cs typeface="Times New Roman" panose="02020603050405020304" pitchFamily="18" charset="0"/>
              </a:rPr>
              <a:t>to </a:t>
            </a:r>
            <a:r>
              <a:rPr lang="en-US" sz="1100" b="0" i="1" u="sng" kern="100" dirty="0">
                <a:effectLst/>
                <a:latin typeface="Quicksand" pitchFamily="2" charset="0"/>
                <a:ea typeface="Calibri" panose="020F0502020204030204" pitchFamily="34" charset="0"/>
                <a:cs typeface="Times New Roman" panose="02020603050405020304" pitchFamily="18" charset="0"/>
              </a:rPr>
              <a:t>be</a:t>
            </a:r>
            <a:r>
              <a:rPr lang="en-US" sz="1100" b="0" kern="100" dirty="0">
                <a:effectLst/>
                <a:latin typeface="Quicksand" pitchFamily="2" charset="0"/>
                <a:ea typeface="Calibri" panose="020F0502020204030204" pitchFamily="34" charset="0"/>
                <a:cs typeface="Times New Roman" panose="02020603050405020304" pitchFamily="18" charset="0"/>
              </a:rPr>
              <a:t> safe.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kern="100" dirty="0">
              <a:effectLst/>
              <a:latin typeface="Quicksand"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31BF7E-3FD4-40D7-8EEA-5F9D8879C005}"/>
              </a:ext>
            </a:extLst>
          </p:cNvPr>
          <p:cNvSpPr>
            <a:spLocks noGrp="1"/>
          </p:cNvSpPr>
          <p:nvPr>
            <p:ph type="sldNum" sz="quarter" idx="5"/>
          </p:nvPr>
        </p:nvSpPr>
        <p:spPr>
          <a:xfrm>
            <a:off x="6401144" y="9388860"/>
            <a:ext cx="302119" cy="370526"/>
          </a:xfrm>
        </p:spPr>
        <p:txBody>
          <a:bodyPr/>
          <a:lstStyle/>
          <a:p>
            <a:fld id="{871B2431-D351-4C6E-A3CF-9DFAC0E3E050}" type="slidenum">
              <a:rPr lang="cs-CZ" smtClean="0"/>
              <a:t>6</a:t>
            </a:fld>
            <a:endParaRPr lang="cs-CZ" dirty="0"/>
          </a:p>
        </p:txBody>
      </p:sp>
    </p:spTree>
    <p:extLst>
      <p:ext uri="{BB962C8B-B14F-4D97-AF65-F5344CB8AC3E}">
        <p14:creationId xmlns:p14="http://schemas.microsoft.com/office/powerpoint/2010/main" val="416018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B29B-02FB-A99D-DE74-6BF4A281F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9FD5C-4A62-AF9D-6DD4-0DAA718889ED}"/>
              </a:ext>
            </a:extLst>
          </p:cNvPr>
          <p:cNvSpPr>
            <a:spLocks noGrp="1" noRot="1" noChangeAspect="1"/>
          </p:cNvSpPr>
          <p:nvPr>
            <p:ph type="sldImg"/>
          </p:nvPr>
        </p:nvSpPr>
        <p:spPr>
          <a:xfrm>
            <a:off x="4811713" y="384175"/>
            <a:ext cx="2568575" cy="1925638"/>
          </a:xfrm>
        </p:spPr>
      </p:sp>
      <p:sp>
        <p:nvSpPr>
          <p:cNvPr id="3" name="Notes Placeholder 2">
            <a:extLst>
              <a:ext uri="{FF2B5EF4-FFF2-40B4-BE49-F238E27FC236}">
                <a16:creationId xmlns:a16="http://schemas.microsoft.com/office/drawing/2014/main" id="{C40480CD-43EF-1D8F-F8DF-541C2790B314}"/>
              </a:ext>
            </a:extLst>
          </p:cNvPr>
          <p:cNvSpPr>
            <a:spLocks noGrp="1"/>
          </p:cNvSpPr>
          <p:nvPr>
            <p:ph type="body" idx="1"/>
          </p:nvPr>
        </p:nvSpPr>
        <p:spPr>
          <a:xfrm>
            <a:off x="609600" y="2667000"/>
            <a:ext cx="8062344" cy="2743200"/>
          </a:xfrm>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AU" sz="1600" b="0" i="0" dirty="0">
                <a:solidFill>
                  <a:srgbClr val="313131"/>
                </a:solidFill>
                <a:effectLst/>
                <a:latin typeface="Source Sans Pro" panose="020B0503030403020204" pitchFamily="34" charset="0"/>
              </a:rPr>
              <a:t>Your obligations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600" b="0" i="0" dirty="0">
                <a:solidFill>
                  <a:srgbClr val="313131"/>
                </a:solidFill>
                <a:effectLst/>
                <a:latin typeface="Source Sans Pro" panose="020B0503030403020204" pitchFamily="34" charset="0"/>
              </a:rPr>
              <a:t>If you provide services for anyone under the age of 18 years, you are required to implement the Standards.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lang="en-US" sz="1100" kern="100" dirty="0">
                <a:effectLst/>
                <a:latin typeface="Quicksand" pitchFamily="2" charset="0"/>
                <a:ea typeface="Calibri" panose="020F0502020204030204" pitchFamily="34" charset="0"/>
                <a:cs typeface="Times New Roman" panose="02020603050405020304" pitchFamily="18" charset="0"/>
              </a:rPr>
              <a:t>The Standards are centred on setting and changing institutional culture rather than </a:t>
            </a:r>
            <a:r>
              <a:rPr lang="en-US" sz="1100" kern="100" dirty="0" err="1">
                <a:effectLst/>
                <a:latin typeface="Quicksand" pitchFamily="2" charset="0"/>
                <a:ea typeface="Calibri" panose="020F0502020204030204" pitchFamily="34" charset="0"/>
                <a:cs typeface="Times New Roman" panose="02020603050405020304" pitchFamily="18" charset="0"/>
              </a:rPr>
              <a:t>formalising</a:t>
            </a:r>
            <a:r>
              <a:rPr lang="en-US" sz="1100" kern="100" dirty="0">
                <a:effectLst/>
                <a:latin typeface="Quicksand" pitchFamily="2" charset="0"/>
                <a:ea typeface="Calibri" panose="020F0502020204030204" pitchFamily="34" charset="0"/>
                <a:cs typeface="Times New Roman" panose="02020603050405020304" pitchFamily="18" charset="0"/>
              </a:rPr>
              <a:t> prescriptive rules.</a:t>
            </a:r>
            <a:r>
              <a:rPr lang="en-AU" sz="800" b="0" i="0" dirty="0">
                <a:solidFill>
                  <a:srgbClr val="313131"/>
                </a:solidFill>
                <a:effectLst/>
                <a:latin typeface="Source Sans Pro" panose="020B0503030403020204" pitchFamily="34" charset="0"/>
              </a:rPr>
              <a:t> </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lang="en-AU" sz="800" b="0" i="0" dirty="0">
                <a:solidFill>
                  <a:srgbClr val="313131"/>
                </a:solidFill>
                <a:effectLst/>
                <a:latin typeface="Source Sans Pro" panose="020B0503030403020204" pitchFamily="34" charset="0"/>
              </a:rPr>
              <a:t>The ACT legislation requires organisations to apply and implement the Standards in a flexible way focused on continuous improvement. </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lang="en-US" sz="1100" dirty="0">
                <a:effectLst/>
                <a:latin typeface="Quicksand" pitchFamily="2" charset="0"/>
                <a:ea typeface="Calibri" panose="020F0502020204030204" pitchFamily="34" charset="0"/>
                <a:cs typeface="Times New Roman" panose="02020603050405020304" pitchFamily="18" charset="0"/>
              </a:rPr>
              <a:t>They are intended to be applied in ways that take into account each organisation’s nature and characteristics, and level of associated risk.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kern="100" dirty="0">
                <a:effectLst/>
                <a:latin typeface="Quicksand" pitchFamily="2" charset="0"/>
                <a:ea typeface="Calibri" panose="020F0502020204030204" pitchFamily="34" charset="0"/>
                <a:cs typeface="Times New Roman" panose="02020603050405020304" pitchFamily="18" charset="0"/>
              </a:rPr>
              <a:t>To implement the Standards, you will need to identify risks that are relevant to your organisational context and then find ways to mitigate or manage those risks.</a:t>
            </a:r>
            <a:endParaRPr lang="en-AU"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Implementing the Standards not only protects children and young people but also safeguards service providers from potential complaints or allegations of misconduct.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Some of the areas where you may think about reducing risks to children and young people, you or your staff, include having guidelines about:</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private lessons where you may be alone with a student</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pick up procedures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access to change rooms and toilets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transporting students to competitions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physical corrections, etc.</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Under the ACT Child Safe Standards, asking children and young people to comment on or provide input into your service guidelines on these and other issues, creates opportunities for them to participate and upholds their right to have a say on what matters to them.</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100" b="0" i="0" dirty="0">
              <a:solidFill>
                <a:srgbClr val="313131"/>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CA6E45D1-3F16-3FB3-908A-ADF1B0B31D92}"/>
              </a:ext>
            </a:extLst>
          </p:cNvPr>
          <p:cNvSpPr>
            <a:spLocks noGrp="1"/>
          </p:cNvSpPr>
          <p:nvPr>
            <p:ph type="sldNum" sz="quarter" idx="5"/>
          </p:nvPr>
        </p:nvSpPr>
        <p:spPr/>
        <p:txBody>
          <a:bodyPr/>
          <a:lstStyle/>
          <a:p>
            <a:fld id="{871B2431-D351-4C6E-A3CF-9DFAC0E3E050}" type="slidenum">
              <a:rPr lang="cs-CZ" smtClean="0"/>
              <a:t>7</a:t>
            </a:fld>
            <a:endParaRPr lang="cs-CZ" dirty="0"/>
          </a:p>
        </p:txBody>
      </p:sp>
    </p:spTree>
    <p:extLst>
      <p:ext uri="{BB962C8B-B14F-4D97-AF65-F5344CB8AC3E}">
        <p14:creationId xmlns:p14="http://schemas.microsoft.com/office/powerpoint/2010/main" val="150114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F0A7-3B0E-7C42-9857-F8D5CC3B8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FF8F6-4AB8-8872-9A15-E719AB58348D}"/>
              </a:ext>
            </a:extLst>
          </p:cNvPr>
          <p:cNvSpPr>
            <a:spLocks noGrp="1" noRot="1" noChangeAspect="1"/>
          </p:cNvSpPr>
          <p:nvPr>
            <p:ph type="sldImg"/>
          </p:nvPr>
        </p:nvSpPr>
        <p:spPr>
          <a:xfrm>
            <a:off x="4811713" y="384175"/>
            <a:ext cx="2568575" cy="1925638"/>
          </a:xfrm>
        </p:spPr>
      </p:sp>
      <p:sp>
        <p:nvSpPr>
          <p:cNvPr id="3" name="Notes Placeholder 2">
            <a:extLst>
              <a:ext uri="{FF2B5EF4-FFF2-40B4-BE49-F238E27FC236}">
                <a16:creationId xmlns:a16="http://schemas.microsoft.com/office/drawing/2014/main" id="{24993FBE-5CA2-15A2-A0F8-449DF0394122}"/>
              </a:ext>
            </a:extLst>
          </p:cNvPr>
          <p:cNvSpPr>
            <a:spLocks noGrp="1"/>
          </p:cNvSpPr>
          <p:nvPr>
            <p:ph type="body" idx="1"/>
          </p:nvPr>
        </p:nvSpPr>
        <p:spPr>
          <a:xfrm>
            <a:off x="609600" y="2667000"/>
            <a:ext cx="8062344" cy="2743200"/>
          </a:xfrm>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AU" sz="1100" b="0" i="0" dirty="0">
                <a:solidFill>
                  <a:srgbClr val="313131"/>
                </a:solidFill>
                <a:effectLst/>
                <a:latin typeface="Source Sans Pro" panose="020B0503030403020204" pitchFamily="34" charset="0"/>
              </a:rPr>
              <a:t>Complaints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dance sector does not fall within the Reportable Conduct Scheme or have its own regulator. However, the ACT Human Rights Commission (ACTHRC) can receive complaints from children, young people, parents/carers, and others where organisations may not have upheld the Standards.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ACTHRC can talk callers through the process of making a complaint and can help to write down the complaint. This is a free, accessible, and informal service.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The ACTHRC tries to resolve complaints informally through conciliation where appropriate.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Examples of complaints include:</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How a service has handled a race-based comment directed at a child or young person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Excluding a child or young person with disabilities from participating in activities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b="0" i="0" dirty="0">
                <a:solidFill>
                  <a:srgbClr val="313131"/>
                </a:solidFill>
                <a:effectLst/>
                <a:latin typeface="Source Sans Pro" panose="020B0503030403020204" pitchFamily="34" charset="0"/>
              </a:rPr>
              <a:t>How a service has addressed a bullying complaint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100" dirty="0"/>
              <a:t>In addition, if you have concerns about how another adult in your sector is interacting with a child or young person, you can contact the Working with Vulnerable People Scheme to raise a concern.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100" dirty="0"/>
          </a:p>
        </p:txBody>
      </p:sp>
      <p:sp>
        <p:nvSpPr>
          <p:cNvPr id="4" name="Slide Number Placeholder 3">
            <a:extLst>
              <a:ext uri="{FF2B5EF4-FFF2-40B4-BE49-F238E27FC236}">
                <a16:creationId xmlns:a16="http://schemas.microsoft.com/office/drawing/2014/main" id="{794E1504-32C8-B6FF-1C7F-FCF8843A8EC6}"/>
              </a:ext>
            </a:extLst>
          </p:cNvPr>
          <p:cNvSpPr>
            <a:spLocks noGrp="1"/>
          </p:cNvSpPr>
          <p:nvPr>
            <p:ph type="sldNum" sz="quarter" idx="5"/>
          </p:nvPr>
        </p:nvSpPr>
        <p:spPr/>
        <p:txBody>
          <a:bodyPr/>
          <a:lstStyle/>
          <a:p>
            <a:fld id="{871B2431-D351-4C6E-A3CF-9DFAC0E3E050}" type="slidenum">
              <a:rPr lang="cs-CZ" smtClean="0"/>
              <a:t>8</a:t>
            </a:fld>
            <a:endParaRPr lang="cs-CZ" dirty="0"/>
          </a:p>
        </p:txBody>
      </p:sp>
    </p:spTree>
    <p:extLst>
      <p:ext uri="{BB962C8B-B14F-4D97-AF65-F5344CB8AC3E}">
        <p14:creationId xmlns:p14="http://schemas.microsoft.com/office/powerpoint/2010/main" val="102700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4175"/>
            <a:ext cx="4637088" cy="3476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27486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3A40806-950E-C0B4-1D93-1A1CD190E139}"/>
              </a:ext>
            </a:extLst>
          </p:cNvPr>
          <p:cNvGrpSpPr/>
          <p:nvPr userDrawn="1"/>
        </p:nvGrpSpPr>
        <p:grpSpPr>
          <a:xfrm>
            <a:off x="4553334" y="-212138"/>
            <a:ext cx="13125066" cy="10613438"/>
            <a:chOff x="1952435" y="1741487"/>
            <a:chExt cx="11658600" cy="8888413"/>
          </a:xfrm>
        </p:grpSpPr>
        <p:pic>
          <p:nvPicPr>
            <p:cNvPr id="12" name="Picture 11" descr="A blue and orange swirls&#10;&#10;Description automatically generated">
              <a:extLst>
                <a:ext uri="{FF2B5EF4-FFF2-40B4-BE49-F238E27FC236}">
                  <a16:creationId xmlns:a16="http://schemas.microsoft.com/office/drawing/2014/main" id="{8D15A4DC-A218-9166-AA5B-344364BC5C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454"/>
            <a:stretch/>
          </p:blipFill>
          <p:spPr>
            <a:xfrm>
              <a:off x="6299945" y="1741487"/>
              <a:ext cx="7292040" cy="8888412"/>
            </a:xfrm>
            <a:prstGeom prst="rect">
              <a:avLst/>
            </a:prstGeom>
          </p:spPr>
        </p:pic>
        <p:pic>
          <p:nvPicPr>
            <p:cNvPr id="10" name="Picture 9" descr="A blue and orange swirls&#10;&#10;Description automatically generated">
              <a:extLst>
                <a:ext uri="{FF2B5EF4-FFF2-40B4-BE49-F238E27FC236}">
                  <a16:creationId xmlns:a16="http://schemas.microsoft.com/office/drawing/2014/main" id="{0E8D761F-7DBA-CAA1-F937-28B33692AE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2435" y="1741487"/>
              <a:ext cx="11658600" cy="8888413"/>
            </a:xfrm>
            <a:prstGeom prst="trapezoid">
              <a:avLst>
                <a:gd name="adj" fmla="val 48829"/>
              </a:avLst>
            </a:prstGeom>
          </p:spPr>
        </p:pic>
      </p:grpSp>
      <p:sp>
        <p:nvSpPr>
          <p:cNvPr id="4" name="Date Placeholder 3"/>
          <p:cNvSpPr>
            <a:spLocks noGrp="1"/>
          </p:cNvSpPr>
          <p:nvPr userDrawn="1">
            <p:ph type="dt" sz="half" idx="10"/>
          </p:nvPr>
        </p:nvSpPr>
        <p:spPr/>
        <p:txBody>
          <a:bodyPr/>
          <a:lstStyle>
            <a:lvl1pPr>
              <a:defRPr sz="1200">
                <a:latin typeface="Quicksand" pitchFamily="2" charset="0"/>
              </a:defRPr>
            </a:lvl1pPr>
          </a:lstStyle>
          <a:p>
            <a:fld id="{0131D2BB-48AD-4419-BB9F-FDAEE3F2A5F5}" type="datetime1">
              <a:rPr lang="en-US" smtClean="0"/>
              <a:t>5/7/2025</a:t>
            </a:fld>
            <a:endParaRPr lang="en-US" dirty="0"/>
          </a:p>
        </p:txBody>
      </p:sp>
      <p:sp>
        <p:nvSpPr>
          <p:cNvPr id="5" name="Footer Placeholder 4"/>
          <p:cNvSpPr>
            <a:spLocks noGrp="1"/>
          </p:cNvSpPr>
          <p:nvPr userDrawn="1">
            <p:ph type="ftr" sz="quarter" idx="11"/>
          </p:nvPr>
        </p:nvSpPr>
        <p:spPr>
          <a:xfrm>
            <a:off x="4250406" y="9534526"/>
            <a:ext cx="5274594" cy="547688"/>
          </a:xfrm>
          <a:prstGeom prst="rect">
            <a:avLst/>
          </a:prstGeom>
        </p:spPr>
        <p:txBody>
          <a:bodyPr/>
          <a:lstStyle>
            <a:lvl1pPr>
              <a:defRPr sz="1200">
                <a:latin typeface="Quicksand" pitchFamily="2"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sz="1200" b="1">
                <a:solidFill>
                  <a:schemeClr val="bg1">
                    <a:lumMod val="50000"/>
                  </a:schemeClr>
                </a:solidFill>
                <a:latin typeface="Quicksand" pitchFamily="2" charset="0"/>
              </a:defRPr>
            </a:lvl1pPr>
          </a:lstStyle>
          <a:p>
            <a:fld id="{B6F15528-21DE-4FAA-801E-634DDDAF4B2B}" type="slidenum">
              <a:rPr lang="en-US" smtClean="0"/>
              <a:pPr/>
              <a:t>‹#›</a:t>
            </a:fld>
            <a:endParaRPr lang="en-US" dirty="0"/>
          </a:p>
        </p:txBody>
      </p:sp>
      <p:sp>
        <p:nvSpPr>
          <p:cNvPr id="7" name="Title Placeholder 1">
            <a:extLst>
              <a:ext uri="{FF2B5EF4-FFF2-40B4-BE49-F238E27FC236}">
                <a16:creationId xmlns:a16="http://schemas.microsoft.com/office/drawing/2014/main" id="{6F2E07C2-254B-8D37-7046-333EBCDCF411}"/>
              </a:ext>
            </a:extLst>
          </p:cNvPr>
          <p:cNvSpPr>
            <a:spLocks noGrp="1"/>
          </p:cNvSpPr>
          <p:nvPr userDrawn="1">
            <p:ph type="title"/>
          </p:nvPr>
        </p:nvSpPr>
        <p:spPr>
          <a:xfrm>
            <a:off x="182378" y="190500"/>
            <a:ext cx="10325100" cy="1143000"/>
          </a:xfrm>
          <a:prstGeom prst="rect">
            <a:avLst/>
          </a:prstGeom>
        </p:spPr>
        <p:txBody>
          <a:bodyPr vert="horz" lIns="91440" tIns="45720" rIns="91440" bIns="45720" rtlCol="0" anchor="ctr">
            <a:normAutofit/>
          </a:bodyPr>
          <a:lstStyle>
            <a:lvl1pPr>
              <a:defRPr>
                <a:latin typeface="Quicksand" pitchFamily="2" charset="0"/>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F5438596-77DE-9E92-9552-768ECB7902E9}"/>
              </a:ext>
            </a:extLst>
          </p:cNvPr>
          <p:cNvSpPr>
            <a:spLocks noGrp="1"/>
          </p:cNvSpPr>
          <p:nvPr userDrawn="1">
            <p:ph idx="1"/>
          </p:nvPr>
        </p:nvSpPr>
        <p:spPr>
          <a:xfrm>
            <a:off x="124015" y="3902871"/>
            <a:ext cx="3578516" cy="3771899"/>
          </a:xfrm>
          <a:prstGeom prst="rect">
            <a:avLst/>
          </a:prstGeom>
        </p:spPr>
        <p:txBody>
          <a:bodyPr vert="horz" lIns="91440" tIns="45720" rIns="91440" bIns="45720" rtlCol="0">
            <a:normAutofit/>
          </a:bodyPr>
          <a:lstStyle>
            <a:lvl1pPr marL="0" indent="0">
              <a:buNone/>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olorful hexagon with black text&#10;&#10;Description automatically generated">
            <a:extLst>
              <a:ext uri="{FF2B5EF4-FFF2-40B4-BE49-F238E27FC236}">
                <a16:creationId xmlns:a16="http://schemas.microsoft.com/office/drawing/2014/main" id="{54E1AA4F-DBC7-5984-1571-16429D0242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03389">
            <a:off x="5719082" y="2096367"/>
            <a:ext cx="4759497" cy="4870552"/>
          </a:xfrm>
          <a:prstGeom prst="rect">
            <a:avLst/>
          </a:prstGeom>
        </p:spPr>
      </p:pic>
    </p:spTree>
    <p:custDataLst>
      <p:tags r:id="rId1"/>
    </p:custDataLst>
    <p:extLst>
      <p:ext uri="{BB962C8B-B14F-4D97-AF65-F5344CB8AC3E}">
        <p14:creationId xmlns:p14="http://schemas.microsoft.com/office/powerpoint/2010/main" val="189687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F01D-45A7-6D24-1420-F6F754AC6D7C}"/>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7307ED5-5A0C-C831-3205-89E536CC9282}"/>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2545A1D-CA02-3089-E960-842D79272B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4C36C638-2D94-376D-D035-FAAC36860312}"/>
              </a:ext>
            </a:extLst>
          </p:cNvPr>
          <p:cNvSpPr>
            <a:spLocks noGrp="1"/>
          </p:cNvSpPr>
          <p:nvPr>
            <p:ph type="dt" sz="half" idx="10"/>
          </p:nvPr>
        </p:nvSpPr>
        <p:spPr/>
        <p:txBody>
          <a:bodyPr/>
          <a:lstStyle/>
          <a:p>
            <a:fld id="{B1918141-85EB-4A9A-BB69-E2654E12F2E4}" type="datetime1">
              <a:rPr lang="en-US" smtClean="0"/>
              <a:t>5/7/2025</a:t>
            </a:fld>
            <a:endParaRPr lang="en-US"/>
          </a:p>
        </p:txBody>
      </p:sp>
      <p:sp>
        <p:nvSpPr>
          <p:cNvPr id="6" name="Footer Placeholder 5">
            <a:extLst>
              <a:ext uri="{FF2B5EF4-FFF2-40B4-BE49-F238E27FC236}">
                <a16:creationId xmlns:a16="http://schemas.microsoft.com/office/drawing/2014/main" id="{79A20AF7-430B-DFFB-0286-8C22D5AE7B3C}"/>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18CC49-DFD7-93A0-8BFD-8F49CAF0E4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370827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81A0-F08B-AA34-3EF3-7CFA14D9F2F7}"/>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F9FD41-BFC5-674D-EBD3-693C50E5DFB2}"/>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AU"/>
          </a:p>
        </p:txBody>
      </p:sp>
      <p:sp>
        <p:nvSpPr>
          <p:cNvPr id="4" name="Text Placeholder 3">
            <a:extLst>
              <a:ext uri="{FF2B5EF4-FFF2-40B4-BE49-F238E27FC236}">
                <a16:creationId xmlns:a16="http://schemas.microsoft.com/office/drawing/2014/main" id="{32D36C24-666A-B242-6B4D-73D08996A9AA}"/>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60CC3F07-706B-D4C5-79B4-844073A14C23}"/>
              </a:ext>
            </a:extLst>
          </p:cNvPr>
          <p:cNvSpPr>
            <a:spLocks noGrp="1"/>
          </p:cNvSpPr>
          <p:nvPr>
            <p:ph type="dt" sz="half" idx="10"/>
          </p:nvPr>
        </p:nvSpPr>
        <p:spPr/>
        <p:txBody>
          <a:bodyPr/>
          <a:lstStyle/>
          <a:p>
            <a:fld id="{4C39E2AC-E78D-48E5-BD59-F838B65B4FD9}" type="datetime1">
              <a:rPr lang="en-US" smtClean="0"/>
              <a:t>5/7/2025</a:t>
            </a:fld>
            <a:endParaRPr lang="en-US"/>
          </a:p>
        </p:txBody>
      </p:sp>
      <p:sp>
        <p:nvSpPr>
          <p:cNvPr id="6" name="Footer Placeholder 5">
            <a:extLst>
              <a:ext uri="{FF2B5EF4-FFF2-40B4-BE49-F238E27FC236}">
                <a16:creationId xmlns:a16="http://schemas.microsoft.com/office/drawing/2014/main" id="{85DF711A-60E9-894B-5B17-E4111AE07481}"/>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431E0C0-4DE8-4D39-48F9-A3D3C63B7F56}"/>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A blue and orange swirl&#10;&#10;Description automatically generated">
            <a:extLst>
              <a:ext uri="{FF2B5EF4-FFF2-40B4-BE49-F238E27FC236}">
                <a16:creationId xmlns:a16="http://schemas.microsoft.com/office/drawing/2014/main" id="{A9AFE519-DEF1-CC83-57E5-ADE0C076D70E}"/>
              </a:ext>
            </a:extLst>
          </p:cNvPr>
          <p:cNvPicPr>
            <a:picLocks noChangeAspect="1"/>
          </p:cNvPicPr>
          <p:nvPr userDrawn="1"/>
        </p:nvPicPr>
        <p:blipFill rotWithShape="1">
          <a:blip r:embed="rId3" cstate="print">
            <a:alphaModFix amt="35000"/>
            <a:extLst>
              <a:ext uri="{28A0092B-C50C-407E-A947-70E740481C1C}">
                <a14:useLocalDpi xmlns:a14="http://schemas.microsoft.com/office/drawing/2010/main" val="0"/>
              </a:ext>
            </a:extLst>
          </a:blip>
          <a:srcRect r="27778"/>
          <a:stretch/>
        </p:blipFill>
        <p:spPr>
          <a:xfrm rot="1434337">
            <a:off x="-1840848" y="2882874"/>
            <a:ext cx="8653746" cy="8198286"/>
          </a:xfrm>
          <a:prstGeom prst="pentagon">
            <a:avLst/>
          </a:prstGeom>
        </p:spPr>
      </p:pic>
    </p:spTree>
    <p:custDataLst>
      <p:tags r:id="rId1"/>
    </p:custDataLst>
    <p:extLst>
      <p:ext uri="{BB962C8B-B14F-4D97-AF65-F5344CB8AC3E}">
        <p14:creationId xmlns:p14="http://schemas.microsoft.com/office/powerpoint/2010/main" val="275616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173E-0110-2327-E508-8C447588C1D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875ED2B-E640-3459-5E80-C9CAA032C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FC5A4A-2EDB-6685-4AFD-D1E5D94D069E}"/>
              </a:ext>
            </a:extLst>
          </p:cNvPr>
          <p:cNvSpPr>
            <a:spLocks noGrp="1"/>
          </p:cNvSpPr>
          <p:nvPr>
            <p:ph type="dt" sz="half" idx="10"/>
          </p:nvPr>
        </p:nvSpPr>
        <p:spPr/>
        <p:txBody>
          <a:bodyPr/>
          <a:lstStyle/>
          <a:p>
            <a:fld id="{6E81771F-EEA5-4D00-B4FE-8DE5546E51A0}" type="datetime1">
              <a:rPr lang="en-US" smtClean="0"/>
              <a:t>5/7/2025</a:t>
            </a:fld>
            <a:endParaRPr lang="en-US"/>
          </a:p>
        </p:txBody>
      </p:sp>
      <p:sp>
        <p:nvSpPr>
          <p:cNvPr id="5" name="Footer Placeholder 4">
            <a:extLst>
              <a:ext uri="{FF2B5EF4-FFF2-40B4-BE49-F238E27FC236}">
                <a16:creationId xmlns:a16="http://schemas.microsoft.com/office/drawing/2014/main" id="{50C23435-4429-5081-33C2-38C2166DF3B2}"/>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37219D-1731-3515-05FE-DE18261432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2757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55F8A6-4240-6807-F388-F6058EB40DE7}"/>
              </a:ext>
            </a:extLst>
          </p:cNvPr>
          <p:cNvSpPr>
            <a:spLocks noGrp="1"/>
          </p:cNvSpPr>
          <p:nvPr>
            <p:ph type="title" orient="vert"/>
          </p:nvPr>
        </p:nvSpPr>
        <p:spPr>
          <a:xfrm>
            <a:off x="9815512" y="547688"/>
            <a:ext cx="2957513" cy="871775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1A1D3B2-4783-AD14-87A4-DC13C55FCD84}"/>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7ED1F4-5AEE-9E4C-47A4-C7EE70CD3D78}"/>
              </a:ext>
            </a:extLst>
          </p:cNvPr>
          <p:cNvSpPr>
            <a:spLocks noGrp="1"/>
          </p:cNvSpPr>
          <p:nvPr>
            <p:ph type="dt" sz="half" idx="10"/>
          </p:nvPr>
        </p:nvSpPr>
        <p:spPr/>
        <p:txBody>
          <a:bodyPr/>
          <a:lstStyle/>
          <a:p>
            <a:fld id="{4B45A551-2005-42F9-930A-78312D2F80F7}" type="datetime1">
              <a:rPr lang="en-US" smtClean="0"/>
              <a:t>5/7/2025</a:t>
            </a:fld>
            <a:endParaRPr lang="en-US"/>
          </a:p>
        </p:txBody>
      </p:sp>
      <p:sp>
        <p:nvSpPr>
          <p:cNvPr id="5" name="Footer Placeholder 4">
            <a:extLst>
              <a:ext uri="{FF2B5EF4-FFF2-40B4-BE49-F238E27FC236}">
                <a16:creationId xmlns:a16="http://schemas.microsoft.com/office/drawing/2014/main" id="{927A0C09-C9AC-1D74-7772-C150B48D77A3}"/>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55F9CD-6D2C-2C72-A92A-B61007129800}"/>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188488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692-2A4B-882E-F5F8-068A5E5F09BC}"/>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endParaRPr lang="en-AU"/>
          </a:p>
        </p:txBody>
      </p:sp>
      <p:sp>
        <p:nvSpPr>
          <p:cNvPr id="3" name="Subtitle 2">
            <a:extLst>
              <a:ext uri="{FF2B5EF4-FFF2-40B4-BE49-F238E27FC236}">
                <a16:creationId xmlns:a16="http://schemas.microsoft.com/office/drawing/2014/main" id="{3D5CAC64-F578-0D65-DD56-3575A0157F96}"/>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CF86760-6CC3-EFB0-0271-60922AF57B68}"/>
              </a:ext>
            </a:extLst>
          </p:cNvPr>
          <p:cNvSpPr>
            <a:spLocks noGrp="1"/>
          </p:cNvSpPr>
          <p:nvPr>
            <p:ph type="dt" sz="half" idx="10"/>
          </p:nvPr>
        </p:nvSpPr>
        <p:spPr/>
        <p:txBody>
          <a:bodyPr/>
          <a:lstStyle/>
          <a:p>
            <a:fld id="{36EF6D6B-F51A-46A9-B060-AF2B3EB4BB57}" type="datetime1">
              <a:rPr lang="en-US" smtClean="0"/>
              <a:t>5/7/2025</a:t>
            </a:fld>
            <a:endParaRPr lang="en-US"/>
          </a:p>
        </p:txBody>
      </p:sp>
      <p:sp>
        <p:nvSpPr>
          <p:cNvPr id="5" name="Footer Placeholder 4">
            <a:extLst>
              <a:ext uri="{FF2B5EF4-FFF2-40B4-BE49-F238E27FC236}">
                <a16:creationId xmlns:a16="http://schemas.microsoft.com/office/drawing/2014/main" id="{2E210759-3123-03A8-B92A-3F01E7BDAAE1}"/>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25FF6F-23A3-174C-41BF-0E0B4E6C2B76}"/>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372624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EA7A-3349-001E-42A1-F15CBB3C57F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7AB917C-6B64-07C0-AAF8-1794624AAFF5}"/>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C8133-3242-FE2B-BA4A-21C273A16A39}"/>
              </a:ext>
            </a:extLst>
          </p:cNvPr>
          <p:cNvSpPr>
            <a:spLocks noGrp="1"/>
          </p:cNvSpPr>
          <p:nvPr>
            <p:ph type="dt" sz="half" idx="10"/>
          </p:nvPr>
        </p:nvSpPr>
        <p:spPr/>
        <p:txBody>
          <a:bodyPr/>
          <a:lstStyle/>
          <a:p>
            <a:fld id="{83E7550A-5E9B-4DBD-BA4D-AC7EFB0A3F48}" type="datetime1">
              <a:rPr lang="en-US" smtClean="0"/>
              <a:t>5/7/2025</a:t>
            </a:fld>
            <a:endParaRPr lang="en-US"/>
          </a:p>
        </p:txBody>
      </p:sp>
      <p:sp>
        <p:nvSpPr>
          <p:cNvPr id="5" name="Footer Placeholder 4">
            <a:extLst>
              <a:ext uri="{FF2B5EF4-FFF2-40B4-BE49-F238E27FC236}">
                <a16:creationId xmlns:a16="http://schemas.microsoft.com/office/drawing/2014/main" id="{C66EBE1E-12F0-1D18-FC5A-05DA467A0821}"/>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F93C95-4883-6193-A683-4C6A9FB6F5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427885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FD27-4C43-01FA-3AB7-9C7A5A0A3A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BDA0748-FB2C-F4E3-892B-0E97569371E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B7A8999-8D05-6E93-1F20-F40D7BB4BBA0}"/>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592ACB-B3D0-E53C-0A43-4EFE8F75B43D}"/>
              </a:ext>
            </a:extLst>
          </p:cNvPr>
          <p:cNvSpPr>
            <a:spLocks noGrp="1"/>
          </p:cNvSpPr>
          <p:nvPr>
            <p:ph type="dt" sz="half" idx="10"/>
          </p:nvPr>
        </p:nvSpPr>
        <p:spPr/>
        <p:txBody>
          <a:bodyPr/>
          <a:lstStyle/>
          <a:p>
            <a:fld id="{EAA63B68-0621-43C0-8ED4-AD4D84C643AB}" type="datetime1">
              <a:rPr lang="en-US" smtClean="0"/>
              <a:t>5/7/2025</a:t>
            </a:fld>
            <a:endParaRPr lang="en-US"/>
          </a:p>
        </p:txBody>
      </p:sp>
      <p:sp>
        <p:nvSpPr>
          <p:cNvPr id="6" name="Footer Placeholder 5">
            <a:extLst>
              <a:ext uri="{FF2B5EF4-FFF2-40B4-BE49-F238E27FC236}">
                <a16:creationId xmlns:a16="http://schemas.microsoft.com/office/drawing/2014/main" id="{8B4E4C2E-76FC-FB95-37BF-948F8AAB4D5B}"/>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7D44B0-02E4-27B5-A5A1-09F1F7F54B6E}"/>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176310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0E50-D408-6BFE-1E62-43D4A8A484BC}"/>
              </a:ext>
            </a:extLst>
          </p:cNvPr>
          <p:cNvSpPr>
            <a:spLocks noGrp="1"/>
          </p:cNvSpPr>
          <p:nvPr>
            <p:ph type="title"/>
          </p:nvPr>
        </p:nvSpPr>
        <p:spPr>
          <a:xfrm>
            <a:off x="944762" y="547688"/>
            <a:ext cx="11830050" cy="198834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01DC44E-C53B-0367-CD81-CC7F3615A57C}"/>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E6EAB-C2C4-215A-8147-AE956A597E2C}"/>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631D7EC-939B-28FA-FF34-73626F957E71}"/>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A0876-C4DA-ADA3-36EF-774834BF21E9}"/>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81EACA4-C8D8-10D0-76FF-DBB761D4F06A}"/>
              </a:ext>
            </a:extLst>
          </p:cNvPr>
          <p:cNvSpPr>
            <a:spLocks noGrp="1"/>
          </p:cNvSpPr>
          <p:nvPr>
            <p:ph type="dt" sz="half" idx="10"/>
          </p:nvPr>
        </p:nvSpPr>
        <p:spPr/>
        <p:txBody>
          <a:bodyPr/>
          <a:lstStyle/>
          <a:p>
            <a:fld id="{55B639C4-9215-4A0B-9029-4B158D5DBB0C}" type="datetime1">
              <a:rPr lang="en-US" smtClean="0"/>
              <a:t>5/7/2025</a:t>
            </a:fld>
            <a:endParaRPr lang="en-US"/>
          </a:p>
        </p:txBody>
      </p:sp>
      <p:sp>
        <p:nvSpPr>
          <p:cNvPr id="8" name="Footer Placeholder 7">
            <a:extLst>
              <a:ext uri="{FF2B5EF4-FFF2-40B4-BE49-F238E27FC236}">
                <a16:creationId xmlns:a16="http://schemas.microsoft.com/office/drawing/2014/main" id="{92E63891-AC84-4B82-7117-6A8194D033A3}"/>
              </a:ext>
            </a:extLst>
          </p:cNvPr>
          <p:cNvSpPr>
            <a:spLocks noGrp="1"/>
          </p:cNvSpPr>
          <p:nvPr>
            <p:ph type="ftr" sz="quarter" idx="11"/>
          </p:nvPr>
        </p:nvSpPr>
        <p:spPr>
          <a:xfrm>
            <a:off x="4543425" y="9534526"/>
            <a:ext cx="462915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2DD2898-EBD3-6AE6-9C55-7254A0926A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21147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3A82-8BD5-051A-1E7F-011D6558216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1B06E52-8F96-71B8-D4C9-20377505BC64}"/>
              </a:ext>
            </a:extLst>
          </p:cNvPr>
          <p:cNvSpPr>
            <a:spLocks noGrp="1"/>
          </p:cNvSpPr>
          <p:nvPr>
            <p:ph type="dt" sz="half" idx="10"/>
          </p:nvPr>
        </p:nvSpPr>
        <p:spPr/>
        <p:txBody>
          <a:bodyPr/>
          <a:lstStyle/>
          <a:p>
            <a:fld id="{DCF27FB6-5670-4B8D-93A1-1CF31AE69E77}" type="datetime1">
              <a:rPr lang="en-US" smtClean="0"/>
              <a:t>5/7/2025</a:t>
            </a:fld>
            <a:endParaRPr lang="en-US"/>
          </a:p>
        </p:txBody>
      </p:sp>
      <p:sp>
        <p:nvSpPr>
          <p:cNvPr id="5" name="Slide Number Placeholder 4">
            <a:extLst>
              <a:ext uri="{FF2B5EF4-FFF2-40B4-BE49-F238E27FC236}">
                <a16:creationId xmlns:a16="http://schemas.microsoft.com/office/drawing/2014/main" id="{292FF9DE-FAD7-934D-696F-EDF20CB5A0DE}"/>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5287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836B8-6537-6E55-4FBF-B0055E3BDFE9}"/>
              </a:ext>
            </a:extLst>
          </p:cNvPr>
          <p:cNvSpPr>
            <a:spLocks noGrp="1"/>
          </p:cNvSpPr>
          <p:nvPr>
            <p:ph type="dt" sz="half" idx="10"/>
          </p:nvPr>
        </p:nvSpPr>
        <p:spPr/>
        <p:txBody>
          <a:bodyPr/>
          <a:lstStyle/>
          <a:p>
            <a:fld id="{3DE28CFA-D361-4805-BC60-3B3C5B2CFA86}" type="datetime1">
              <a:rPr lang="en-US" smtClean="0"/>
              <a:t>5/7/2025</a:t>
            </a:fld>
            <a:endParaRPr lang="en-US"/>
          </a:p>
        </p:txBody>
      </p:sp>
      <p:sp>
        <p:nvSpPr>
          <p:cNvPr id="4" name="Slide Number Placeholder 3">
            <a:extLst>
              <a:ext uri="{FF2B5EF4-FFF2-40B4-BE49-F238E27FC236}">
                <a16:creationId xmlns:a16="http://schemas.microsoft.com/office/drawing/2014/main" id="{FED41A9F-854E-384D-5EDA-B4255FF38E67}"/>
              </a:ext>
            </a:extLst>
          </p:cNvPr>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382745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836B8-6537-6E55-4FBF-B0055E3BDFE9}"/>
              </a:ext>
            </a:extLst>
          </p:cNvPr>
          <p:cNvSpPr>
            <a:spLocks noGrp="1"/>
          </p:cNvSpPr>
          <p:nvPr>
            <p:ph type="dt" sz="half" idx="10"/>
          </p:nvPr>
        </p:nvSpPr>
        <p:spPr/>
        <p:txBody>
          <a:bodyPr/>
          <a:lstStyle/>
          <a:p>
            <a:fld id="{3DE28CFA-D361-4805-BC60-3B3C5B2CFA86}" type="datetime1">
              <a:rPr lang="en-US" smtClean="0"/>
              <a:t>5/7/2025</a:t>
            </a:fld>
            <a:endParaRPr lang="en-US"/>
          </a:p>
        </p:txBody>
      </p:sp>
      <p:sp>
        <p:nvSpPr>
          <p:cNvPr id="4" name="Slide Number Placeholder 3">
            <a:extLst>
              <a:ext uri="{FF2B5EF4-FFF2-40B4-BE49-F238E27FC236}">
                <a16:creationId xmlns:a16="http://schemas.microsoft.com/office/drawing/2014/main" id="{FED41A9F-854E-384D-5EDA-B4255FF38E6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3" name="Pentagon 2">
            <a:extLst>
              <a:ext uri="{FF2B5EF4-FFF2-40B4-BE49-F238E27FC236}">
                <a16:creationId xmlns:a16="http://schemas.microsoft.com/office/drawing/2014/main" id="{C95AA9E7-18C2-C1D2-BC6F-85A946558CE3}"/>
              </a:ext>
            </a:extLst>
          </p:cNvPr>
          <p:cNvSpPr/>
          <p:nvPr userDrawn="1"/>
        </p:nvSpPr>
        <p:spPr>
          <a:xfrm rot="1398553">
            <a:off x="-3134712" y="2433215"/>
            <a:ext cx="17203238" cy="13509091"/>
          </a:xfrm>
          <a:prstGeom prst="pentagon">
            <a:avLst/>
          </a:prstGeom>
          <a:blipFill dpi="0" rotWithShape="1">
            <a:blip r:embed="rId3">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91190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62AAC4-D7C0-0B88-1B1D-591B5686DFCF}"/>
              </a:ext>
            </a:extLst>
          </p:cNvPr>
          <p:cNvSpPr/>
          <p:nvPr userDrawn="1"/>
        </p:nvSpPr>
        <p:spPr>
          <a:xfrm>
            <a:off x="0" y="0"/>
            <a:ext cx="13716000" cy="10287000"/>
          </a:xfrm>
          <a:prstGeom prst="rect">
            <a:avLst/>
          </a:prstGeom>
          <a:blipFill dpi="0" rotWithShape="1">
            <a:blip r:embed="rId3"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Date Placeholder 1">
            <a:extLst>
              <a:ext uri="{FF2B5EF4-FFF2-40B4-BE49-F238E27FC236}">
                <a16:creationId xmlns:a16="http://schemas.microsoft.com/office/drawing/2014/main" id="{EDE836B8-6537-6E55-4FBF-B0055E3BDFE9}"/>
              </a:ext>
            </a:extLst>
          </p:cNvPr>
          <p:cNvSpPr>
            <a:spLocks noGrp="1"/>
          </p:cNvSpPr>
          <p:nvPr>
            <p:ph type="dt" sz="half" idx="10"/>
          </p:nvPr>
        </p:nvSpPr>
        <p:spPr/>
        <p:txBody>
          <a:bodyPr/>
          <a:lstStyle>
            <a:lvl1pPr>
              <a:defRPr>
                <a:solidFill>
                  <a:schemeClr val="bg1"/>
                </a:solidFill>
                <a:latin typeface="Quicksand" pitchFamily="2" charset="0"/>
              </a:defRPr>
            </a:lvl1pPr>
          </a:lstStyle>
          <a:p>
            <a:fld id="{3DE28CFA-D361-4805-BC60-3B3C5B2CFA86}" type="datetime1">
              <a:rPr lang="en-US" smtClean="0"/>
              <a:pPr/>
              <a:t>5/7/2025</a:t>
            </a:fld>
            <a:endParaRPr lang="en-US"/>
          </a:p>
        </p:txBody>
      </p:sp>
      <p:sp>
        <p:nvSpPr>
          <p:cNvPr id="4" name="Slide Number Placeholder 3">
            <a:extLst>
              <a:ext uri="{FF2B5EF4-FFF2-40B4-BE49-F238E27FC236}">
                <a16:creationId xmlns:a16="http://schemas.microsoft.com/office/drawing/2014/main" id="{FED41A9F-854E-384D-5EDA-B4255FF38E67}"/>
              </a:ext>
            </a:extLst>
          </p:cNvPr>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355367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C548D-E351-E3AC-8936-D9A5540FC83B}"/>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0FD0FA-3C2D-BAEE-C637-321F8E1AE8DC}"/>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96A360-E852-DC01-ABFA-4EFA5CF204C5}"/>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CFBEF5F6-8F3E-4DB7-9CD1-4B48E9E1FA3F}" type="datetime1">
              <a:rPr lang="en-US" smtClean="0"/>
              <a:t>5/7/2025</a:t>
            </a:fld>
            <a:endParaRPr lang="en-US"/>
          </a:p>
        </p:txBody>
      </p:sp>
      <p:sp>
        <p:nvSpPr>
          <p:cNvPr id="6" name="Slide Number Placeholder 5">
            <a:extLst>
              <a:ext uri="{FF2B5EF4-FFF2-40B4-BE49-F238E27FC236}">
                <a16:creationId xmlns:a16="http://schemas.microsoft.com/office/drawing/2014/main" id="{3039B36C-26E8-8F67-FDC8-9B52BBD76A2D}"/>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800">
                <a:solidFill>
                  <a:schemeClr val="tx1">
                    <a:tint val="75000"/>
                  </a:schemeClr>
                </a:solidFill>
                <a:latin typeface="Quicksand" pitchFamily="2" charset="0"/>
              </a:defRPr>
            </a:lvl1pPr>
          </a:lstStyle>
          <a:p>
            <a:fld id="{B6F15528-21DE-4FAA-801E-634DDDAF4B2B}" type="slidenum">
              <a:rPr lang="en-US" smtClean="0"/>
              <a:pPr/>
              <a:t>‹#›</a:t>
            </a:fld>
            <a:endParaRPr lang="en-US" dirty="0"/>
          </a:p>
        </p:txBody>
      </p:sp>
    </p:spTree>
    <p:custDataLst>
      <p:tags r:id="rId15"/>
    </p:custDataLst>
    <p:extLst>
      <p:ext uri="{BB962C8B-B14F-4D97-AF65-F5344CB8AC3E}">
        <p14:creationId xmlns:p14="http://schemas.microsoft.com/office/powerpoint/2010/main" val="62943118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4" r:id="rId3"/>
    <p:sldLayoutId id="2147483665" r:id="rId4"/>
    <p:sldLayoutId id="2147483666" r:id="rId5"/>
    <p:sldLayoutId id="2147483667" r:id="rId6"/>
    <p:sldLayoutId id="2147483668" r:id="rId7"/>
    <p:sldLayoutId id="2147483674" r:id="rId8"/>
    <p:sldLayoutId id="2147483675" r:id="rId9"/>
    <p:sldLayoutId id="2147483669" r:id="rId10"/>
    <p:sldLayoutId id="2147483670" r:id="rId11"/>
    <p:sldLayoutId id="2147483671" r:id="rId12"/>
    <p:sldLayoutId id="2147483672" r:id="rId13"/>
  </p:sldLayoutIdLst>
  <p:hf hdr="0" dt="0"/>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ausdance.org.au/articles/details/work-health-safety-for-the-dance-industry" TargetMode="External"/><Relationship Id="rId13" Type="http://schemas.openxmlformats.org/officeDocument/2006/relationships/hyperlink" Target="https://childsafe.humanrights.gov.au/" TargetMode="External"/><Relationship Id="rId3" Type="http://schemas.openxmlformats.org/officeDocument/2006/relationships/notesSlide" Target="../notesSlides/notesSlide17.xml"/><Relationship Id="rId7" Type="http://schemas.openxmlformats.org/officeDocument/2006/relationships/image" Target="../media/image22.png"/><Relationship Id="rId12" Type="http://schemas.openxmlformats.org/officeDocument/2006/relationships/hyperlink" Target="https://ausdancevic.org.au/course/child-safe-induction/" TargetMode="Externa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hyperlink" Target="https://www.ausdanceact.org.au/safe-dance-practice" TargetMode="External"/><Relationship Id="rId11" Type="http://schemas.openxmlformats.org/officeDocument/2006/relationships/image" Target="../media/image24.png"/><Relationship Id="rId5" Type="http://schemas.openxmlformats.org/officeDocument/2006/relationships/hyperlink" Target="https://www.hrc.act.gov.au/childrenyoungpeople/act-child-safe-standards/resources-training-and-support" TargetMode="External"/><Relationship Id="rId10" Type="http://schemas.openxmlformats.org/officeDocument/2006/relationships/hyperlink" Target="https://nedc.com.au/national-strategy/action-hub/show/100187/the-australian-ballet-body-image-and-disordered-eating-guidelines" TargetMode="External"/><Relationship Id="rId4" Type="http://schemas.openxmlformats.org/officeDocument/2006/relationships/image" Target="../media/image20.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2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27.png"/><Relationship Id="rId3" Type="http://schemas.openxmlformats.org/officeDocument/2006/relationships/notesSlide" Target="../notesSlides/notesSlide19.xml"/><Relationship Id="rId7" Type="http://schemas.openxmlformats.org/officeDocument/2006/relationships/diagramData" Target="../diagrams/data5.xml"/><Relationship Id="rId12" Type="http://schemas.openxmlformats.org/officeDocument/2006/relationships/image" Target="../media/image26.png"/><Relationship Id="rId2" Type="http://schemas.openxmlformats.org/officeDocument/2006/relationships/slideLayout" Target="../slideLayouts/slideLayout7.xml"/><Relationship Id="rId16" Type="http://schemas.openxmlformats.org/officeDocument/2006/relationships/image" Target="../media/image30.svg"/><Relationship Id="rId1" Type="http://schemas.openxmlformats.org/officeDocument/2006/relationships/tags" Target="../tags/tag34.xml"/><Relationship Id="rId6" Type="http://schemas.openxmlformats.org/officeDocument/2006/relationships/hyperlink" Target="mailto:ACTChildSafe@act.gov.au" TargetMode="External"/><Relationship Id="rId11" Type="http://schemas.microsoft.com/office/2007/relationships/diagramDrawing" Target="../diagrams/drawing5.xml"/><Relationship Id="rId5" Type="http://schemas.openxmlformats.org/officeDocument/2006/relationships/hyperlink" Target="http://www.actchildsafe.act.gov.au/" TargetMode="External"/><Relationship Id="rId15" Type="http://schemas.openxmlformats.org/officeDocument/2006/relationships/image" Target="../media/image29.png"/><Relationship Id="rId10" Type="http://schemas.openxmlformats.org/officeDocument/2006/relationships/diagramColors" Target="../diagrams/colors5.xml"/><Relationship Id="rId4" Type="http://schemas.openxmlformats.org/officeDocument/2006/relationships/image" Target="../media/image7.png"/><Relationship Id="rId9" Type="http://schemas.openxmlformats.org/officeDocument/2006/relationships/diagramQuickStyle" Target="../diagrams/quickStyle5.xml"/><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4000"/>
          </a:schemeClr>
        </a:solidFill>
        <a:effectLst/>
      </p:bgPr>
    </p:bg>
    <p:spTree>
      <p:nvGrpSpPr>
        <p:cNvPr id="1" name=""/>
        <p:cNvGrpSpPr/>
        <p:nvPr/>
      </p:nvGrpSpPr>
      <p:grpSpPr>
        <a:xfrm>
          <a:off x="0" y="0"/>
          <a:ext cx="0" cy="0"/>
          <a:chOff x="0" y="0"/>
          <a:chExt cx="0" cy="0"/>
        </a:xfrm>
      </p:grpSpPr>
      <p:sp>
        <p:nvSpPr>
          <p:cNvPr id="5" name="TextBox 5"/>
          <p:cNvSpPr txBox="1"/>
          <p:nvPr/>
        </p:nvSpPr>
        <p:spPr>
          <a:xfrm>
            <a:off x="6219195" y="7686229"/>
            <a:ext cx="7776864" cy="2523768"/>
          </a:xfrm>
          <a:prstGeom prst="rect">
            <a:avLst/>
          </a:prstGeom>
          <a:noFill/>
        </p:spPr>
        <p:txBody>
          <a:bodyPr wrap="square" lIns="0" tIns="0" rIns="0" bIns="0" rtlCol="0" anchor="t">
            <a:spAutoFit/>
          </a:bodyPr>
          <a:lstStyle/>
          <a:p>
            <a:r>
              <a:rPr lang="en-AU" sz="2800" b="1" dirty="0">
                <a:solidFill>
                  <a:schemeClr val="bg1"/>
                </a:solidFill>
              </a:rPr>
              <a:t>Presenters:</a:t>
            </a:r>
          </a:p>
          <a:p>
            <a:r>
              <a:rPr lang="en-AU" sz="2800" b="1" dirty="0">
                <a:solidFill>
                  <a:schemeClr val="bg1"/>
                </a:solidFill>
              </a:rPr>
              <a:t>Jodie Griffiths-Cook - Children &amp; Young People Commissioner</a:t>
            </a:r>
          </a:p>
          <a:p>
            <a:endParaRPr lang="en-AU" sz="4000" dirty="0"/>
          </a:p>
          <a:p>
            <a:endParaRPr lang="en-AU" sz="4000" dirty="0"/>
          </a:p>
        </p:txBody>
      </p:sp>
      <p:sp>
        <p:nvSpPr>
          <p:cNvPr id="6" name="Title 5">
            <a:extLst>
              <a:ext uri="{FF2B5EF4-FFF2-40B4-BE49-F238E27FC236}">
                <a16:creationId xmlns:a16="http://schemas.microsoft.com/office/drawing/2014/main" id="{0C7CCF48-E6B0-2251-6F34-0A65E3EA6F37}"/>
              </a:ext>
            </a:extLst>
          </p:cNvPr>
          <p:cNvSpPr>
            <a:spLocks noGrp="1"/>
          </p:cNvSpPr>
          <p:nvPr>
            <p:ph type="title"/>
          </p:nvPr>
        </p:nvSpPr>
        <p:spPr>
          <a:xfrm>
            <a:off x="305272" y="390972"/>
            <a:ext cx="10246940" cy="2209800"/>
          </a:xfrm>
        </p:spPr>
        <p:txBody>
          <a:bodyPr>
            <a:noAutofit/>
          </a:bodyPr>
          <a:lstStyle/>
          <a:p>
            <a:pPr algn="l"/>
            <a:r>
              <a:rPr lang="en-AU" sz="7200" b="1" dirty="0"/>
              <a:t>Ausdance ACT</a:t>
            </a:r>
            <a:endParaRPr lang="en-AU" sz="7200" b="1" dirty="0">
              <a:solidFill>
                <a:srgbClr val="108D93"/>
              </a:solidFill>
            </a:endParaRPr>
          </a:p>
        </p:txBody>
      </p:sp>
      <p:sp>
        <p:nvSpPr>
          <p:cNvPr id="2" name="Footer Placeholder 1">
            <a:extLst>
              <a:ext uri="{FF2B5EF4-FFF2-40B4-BE49-F238E27FC236}">
                <a16:creationId xmlns:a16="http://schemas.microsoft.com/office/drawing/2014/main" id="{82EB3E08-28C7-C478-037F-44254A8E59AA}"/>
              </a:ext>
            </a:extLst>
          </p:cNvPr>
          <p:cNvSpPr>
            <a:spLocks noGrp="1"/>
          </p:cNvSpPr>
          <p:nvPr>
            <p:ph type="ftr" sz="quarter" idx="11"/>
          </p:nvPr>
        </p:nvSpPr>
        <p:spPr>
          <a:xfrm>
            <a:off x="5734050" y="9708646"/>
            <a:ext cx="5495925" cy="547688"/>
          </a:xfrm>
        </p:spPr>
        <p:txBody>
          <a:bodyPr/>
          <a:lstStyle/>
          <a:p>
            <a:r>
              <a:rPr lang="en-US" dirty="0">
                <a:solidFill>
                  <a:schemeClr val="bg1"/>
                </a:solidFill>
              </a:rPr>
              <a:t>Children and Young People Commissioner – ACT Child Safe Standards</a:t>
            </a:r>
          </a:p>
        </p:txBody>
      </p:sp>
      <p:sp>
        <p:nvSpPr>
          <p:cNvPr id="3" name="Slide Number Placeholder 2">
            <a:extLst>
              <a:ext uri="{FF2B5EF4-FFF2-40B4-BE49-F238E27FC236}">
                <a16:creationId xmlns:a16="http://schemas.microsoft.com/office/drawing/2014/main" id="{BE7F83BC-CD65-12BF-2A42-E7096F01314C}"/>
              </a:ext>
            </a:extLst>
          </p:cNvPr>
          <p:cNvSpPr>
            <a:spLocks noGrp="1"/>
          </p:cNvSpPr>
          <p:nvPr>
            <p:ph type="sldNum" sz="quarter" idx="12"/>
          </p:nvPr>
        </p:nvSpPr>
        <p:spPr>
          <a:xfrm>
            <a:off x="14401800" y="9739312"/>
            <a:ext cx="3086100" cy="547688"/>
          </a:xfrm>
        </p:spPr>
        <p:txBody>
          <a:bodyPr/>
          <a:lstStyle/>
          <a:p>
            <a:r>
              <a:rPr lang="en-US">
                <a:solidFill>
                  <a:schemeClr val="bg1"/>
                </a:solidFill>
              </a:rPr>
              <a:t>Page </a:t>
            </a:r>
            <a:fld id="{B6F15528-21DE-4FAA-801E-634DDDAF4B2B}" type="slidenum">
              <a:rPr lang="en-US" smtClean="0">
                <a:solidFill>
                  <a:schemeClr val="bg1"/>
                </a:solidFill>
              </a:rPr>
              <a:pPr/>
              <a:t>1</a:t>
            </a:fld>
            <a:endParaRPr lang="en-US" dirty="0">
              <a:solidFill>
                <a:schemeClr val="bg1"/>
              </a:solidFill>
            </a:endParaRPr>
          </a:p>
        </p:txBody>
      </p:sp>
      <p:sp>
        <p:nvSpPr>
          <p:cNvPr id="4" name="TextBox 3">
            <a:extLst>
              <a:ext uri="{FF2B5EF4-FFF2-40B4-BE49-F238E27FC236}">
                <a16:creationId xmlns:a16="http://schemas.microsoft.com/office/drawing/2014/main" id="{4C49A845-CBE1-183B-08E7-6A3E92A0C2D4}"/>
              </a:ext>
            </a:extLst>
          </p:cNvPr>
          <p:cNvSpPr txBox="1"/>
          <p:nvPr/>
        </p:nvSpPr>
        <p:spPr>
          <a:xfrm>
            <a:off x="571500" y="10020300"/>
            <a:ext cx="184731" cy="369332"/>
          </a:xfrm>
          <a:prstGeom prst="rect">
            <a:avLst/>
          </a:prstGeom>
          <a:noFill/>
        </p:spPr>
        <p:txBody>
          <a:bodyPr wrap="none" rtlCol="0">
            <a:spAutoFit/>
          </a:bodyPr>
          <a:lstStyle/>
          <a:p>
            <a:endParaRPr lang="en-AU" dirty="0"/>
          </a:p>
        </p:txBody>
      </p:sp>
      <p:sp>
        <p:nvSpPr>
          <p:cNvPr id="7" name="Title 5">
            <a:extLst>
              <a:ext uri="{FF2B5EF4-FFF2-40B4-BE49-F238E27FC236}">
                <a16:creationId xmlns:a16="http://schemas.microsoft.com/office/drawing/2014/main" id="{F7C49A1A-88B7-535F-75BC-A5B344B826CC}"/>
              </a:ext>
            </a:extLst>
          </p:cNvPr>
          <p:cNvSpPr txBox="1">
            <a:spLocks/>
          </p:cNvSpPr>
          <p:nvPr/>
        </p:nvSpPr>
        <p:spPr>
          <a:xfrm>
            <a:off x="305272" y="7005249"/>
            <a:ext cx="4824536" cy="2209800"/>
          </a:xfrm>
          <a:prstGeom prst="rect">
            <a:avLst/>
          </a:prstGeom>
        </p:spPr>
        <p:txBody>
          <a:bodyPr vert="horz" lIns="91440" tIns="45720" rIns="91440" bIns="45720" rtlCol="0" anchor="ctr">
            <a:noAutofit/>
          </a:bodyPr>
          <a:lstStyle>
            <a:lvl1pPr algn="l" defTabSz="1028700" rtl="0" eaLnBrk="1" latinLnBrk="0" hangingPunct="1">
              <a:lnSpc>
                <a:spcPct val="90000"/>
              </a:lnSpc>
              <a:spcBef>
                <a:spcPct val="0"/>
              </a:spcBef>
              <a:buNone/>
              <a:defRPr sz="4950" kern="1200">
                <a:solidFill>
                  <a:schemeClr val="tx1"/>
                </a:solidFill>
                <a:latin typeface="Quicksand" pitchFamily="2" charset="0"/>
                <a:ea typeface="+mj-ea"/>
                <a:cs typeface="+mj-cs"/>
              </a:defRPr>
            </a:lvl1pPr>
          </a:lstStyle>
          <a:p>
            <a:r>
              <a:rPr lang="en-AU" sz="5400" b="1" dirty="0"/>
              <a:t>30 April 2025</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3817DD-C306-6CFE-E13F-F0F9DFBB51D1}"/>
              </a:ext>
            </a:extLst>
          </p:cNvPr>
          <p:cNvSpPr>
            <a:spLocks noGrp="1"/>
          </p:cNvSpPr>
          <p:nvPr>
            <p:ph idx="1"/>
          </p:nvPr>
        </p:nvSpPr>
        <p:spPr>
          <a:xfrm>
            <a:off x="4342694" y="462980"/>
            <a:ext cx="8971667" cy="9396414"/>
          </a:xfrm>
        </p:spPr>
        <p:txBody>
          <a:bodyPr vert="horz" lIns="91440" tIns="45720" rIns="91440" bIns="45720" rtlCol="0" anchor="ctr">
            <a:normAutofit fontScale="77500" lnSpcReduction="20000"/>
          </a:bodyPr>
          <a:lstStyle/>
          <a:p>
            <a:pPr indent="-228600" defTabSz="914400"/>
            <a:r>
              <a:rPr lang="en-US" sz="5400" dirty="0">
                <a:solidFill>
                  <a:schemeClr val="tx1">
                    <a:alpha val="80000"/>
                  </a:schemeClr>
                </a:solidFill>
              </a:rPr>
              <a:t>Adults are often unaware of what is happening between other adults and children.</a:t>
            </a:r>
          </a:p>
          <a:p>
            <a:pPr marL="28575" indent="0" defTabSz="914400">
              <a:buNone/>
            </a:pPr>
            <a:endParaRPr lang="en-US" sz="2600" dirty="0">
              <a:solidFill>
                <a:schemeClr val="tx1">
                  <a:alpha val="80000"/>
                </a:schemeClr>
              </a:solidFill>
            </a:endParaRPr>
          </a:p>
          <a:p>
            <a:pPr indent="-228600" defTabSz="914400"/>
            <a:r>
              <a:rPr lang="en-US" sz="5400" dirty="0">
                <a:solidFill>
                  <a:schemeClr val="tx1">
                    <a:alpha val="80000"/>
                  </a:schemeClr>
                </a:solidFill>
              </a:rPr>
              <a:t>Adults downplay the risks or don’t know how to respond.</a:t>
            </a:r>
          </a:p>
          <a:p>
            <a:pPr marL="28575" indent="0" defTabSz="914400">
              <a:buNone/>
            </a:pPr>
            <a:endParaRPr lang="en-US" sz="2600" dirty="0">
              <a:solidFill>
                <a:schemeClr val="tx1">
                  <a:alpha val="80000"/>
                </a:schemeClr>
              </a:solidFill>
            </a:endParaRPr>
          </a:p>
          <a:p>
            <a:r>
              <a:rPr lang="en-AU" sz="5400" dirty="0">
                <a:solidFill>
                  <a:schemeClr val="tx1">
                    <a:alpha val="80000"/>
                  </a:schemeClr>
                </a:solidFill>
              </a:rPr>
              <a:t>C&amp;YP often minimise their own concerns, and blame themselves both when incidents occur, and for the consequences.</a:t>
            </a:r>
          </a:p>
          <a:p>
            <a:pPr marL="0" indent="0">
              <a:buNone/>
            </a:pPr>
            <a:endParaRPr lang="en-AU" sz="2600" dirty="0">
              <a:solidFill>
                <a:schemeClr val="tx1">
                  <a:alpha val="80000"/>
                </a:schemeClr>
              </a:solidFill>
            </a:endParaRPr>
          </a:p>
          <a:p>
            <a:r>
              <a:rPr lang="en-AU" sz="5400" dirty="0">
                <a:solidFill>
                  <a:schemeClr val="tx1">
                    <a:alpha val="80000"/>
                  </a:schemeClr>
                </a:solidFill>
              </a:rPr>
              <a:t>C&amp;YP often have limited experience in raising concerns, particularly about the behaviour of adults.</a:t>
            </a:r>
          </a:p>
          <a:p>
            <a:pPr marL="0" indent="0">
              <a:buNone/>
            </a:pPr>
            <a:endParaRPr lang="en-AU" sz="2600" dirty="0">
              <a:solidFill>
                <a:schemeClr val="tx1">
                  <a:alpha val="80000"/>
                </a:schemeClr>
              </a:solidFill>
            </a:endParaRPr>
          </a:p>
          <a:p>
            <a:r>
              <a:rPr lang="en-AU" sz="5400" dirty="0">
                <a:solidFill>
                  <a:schemeClr val="tx1">
                    <a:alpha val="80000"/>
                  </a:schemeClr>
                </a:solidFill>
              </a:rPr>
              <a:t>C&amp;YP have often experienced poor responses to things like racism and bullying, and this can become a barrier to raising other serious concerns.</a:t>
            </a:r>
          </a:p>
        </p:txBody>
      </p:sp>
      <p:sp>
        <p:nvSpPr>
          <p:cNvPr id="7" name="Text Placeholder 6">
            <a:extLst>
              <a:ext uri="{FF2B5EF4-FFF2-40B4-BE49-F238E27FC236}">
                <a16:creationId xmlns:a16="http://schemas.microsoft.com/office/drawing/2014/main" id="{5B262E9F-7DBD-52AB-EE02-5750AD21CD12}"/>
              </a:ext>
            </a:extLst>
          </p:cNvPr>
          <p:cNvSpPr>
            <a:spLocks noGrp="1"/>
          </p:cNvSpPr>
          <p:nvPr>
            <p:ph type="body" sz="half" idx="2"/>
          </p:nvPr>
        </p:nvSpPr>
        <p:spPr>
          <a:xfrm>
            <a:off x="401639" y="7618993"/>
            <a:ext cx="2999976" cy="2495948"/>
          </a:xfrm>
        </p:spPr>
        <p:txBody>
          <a:bodyPr>
            <a:normAutofit fontScale="77500" lnSpcReduction="20000"/>
          </a:bodyPr>
          <a:lstStyle/>
          <a:p>
            <a:r>
              <a:rPr lang="en-AU" sz="5400" dirty="0">
                <a:solidFill>
                  <a:schemeClr val="accent1"/>
                </a:solidFill>
              </a:rPr>
              <a:t>What does the research tell us about safety?</a:t>
            </a:r>
          </a:p>
        </p:txBody>
      </p:sp>
      <p:sp>
        <p:nvSpPr>
          <p:cNvPr id="2" name="Slide Number Placeholder 1">
            <a:extLst>
              <a:ext uri="{FF2B5EF4-FFF2-40B4-BE49-F238E27FC236}">
                <a16:creationId xmlns:a16="http://schemas.microsoft.com/office/drawing/2014/main" id="{21908CB8-B6B5-BBE1-9E36-19B9985AA3FB}"/>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200">
                <a:solidFill>
                  <a:schemeClr val="tx1">
                    <a:alpha val="60000"/>
                  </a:schemeClr>
                </a:solidFill>
                <a:latin typeface="+mn-lt"/>
              </a:rPr>
              <a:pPr>
                <a:spcAft>
                  <a:spcPts val="600"/>
                </a:spcAft>
              </a:pPr>
              <a:t>10</a:t>
            </a:fld>
            <a:endParaRPr lang="en-US" sz="1200">
              <a:solidFill>
                <a:schemeClr val="tx1">
                  <a:alpha val="60000"/>
                </a:schemeClr>
              </a:solidFill>
              <a:latin typeface="+mn-lt"/>
            </a:endParaRPr>
          </a:p>
        </p:txBody>
      </p:sp>
      <p:pic>
        <p:nvPicPr>
          <p:cNvPr id="6" name="Picture 5" descr="A close up of a blue and orange wave&#10;&#10;AI-generated content may be incorrect.">
            <a:extLst>
              <a:ext uri="{FF2B5EF4-FFF2-40B4-BE49-F238E27FC236}">
                <a16:creationId xmlns:a16="http://schemas.microsoft.com/office/drawing/2014/main" id="{B57B6D68-9836-9D81-2A71-39E69A40F47E}"/>
              </a:ext>
            </a:extLst>
          </p:cNvPr>
          <p:cNvPicPr>
            <a:picLocks noChangeAspect="1"/>
          </p:cNvPicPr>
          <p:nvPr/>
        </p:nvPicPr>
        <p:blipFill>
          <a:blip r:embed="rId4"/>
          <a:srcRect l="54514" r="1129"/>
          <a:stretch/>
        </p:blipFill>
        <p:spPr>
          <a:xfrm>
            <a:off x="3683" y="0"/>
            <a:ext cx="3829981" cy="734792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50486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50B1-00FA-AB2B-A46D-87029451A7AF}"/>
              </a:ext>
            </a:extLst>
          </p:cNvPr>
          <p:cNvSpPr>
            <a:spLocks noGrp="1"/>
          </p:cNvSpPr>
          <p:nvPr>
            <p:ph type="title"/>
          </p:nvPr>
        </p:nvSpPr>
        <p:spPr>
          <a:xfrm>
            <a:off x="942975" y="318964"/>
            <a:ext cx="11830050" cy="1988345"/>
          </a:xfrm>
        </p:spPr>
        <p:txBody>
          <a:bodyPr/>
          <a:lstStyle/>
          <a:p>
            <a:r>
              <a:rPr lang="en-AU" dirty="0"/>
              <a:t>What does the research say about responding to safety?</a:t>
            </a:r>
          </a:p>
        </p:txBody>
      </p:sp>
      <p:sp>
        <p:nvSpPr>
          <p:cNvPr id="3" name="Content Placeholder 2">
            <a:extLst>
              <a:ext uri="{FF2B5EF4-FFF2-40B4-BE49-F238E27FC236}">
                <a16:creationId xmlns:a16="http://schemas.microsoft.com/office/drawing/2014/main" id="{170840B0-824E-B9E5-5731-7A5812FB97F9}"/>
              </a:ext>
            </a:extLst>
          </p:cNvPr>
          <p:cNvSpPr>
            <a:spLocks noGrp="1"/>
          </p:cNvSpPr>
          <p:nvPr>
            <p:ph sz="half" idx="1"/>
          </p:nvPr>
        </p:nvSpPr>
        <p:spPr>
          <a:xfrm>
            <a:off x="942974" y="2335188"/>
            <a:ext cx="11830049" cy="6527007"/>
          </a:xfrm>
        </p:spPr>
        <p:txBody>
          <a:bodyPr/>
          <a:lstStyle/>
          <a:p>
            <a:r>
              <a:rPr lang="en-AU" sz="3600" dirty="0"/>
              <a:t>Responses and strategies are usually implemented in  response to an incident, or to reduce further harm, rather than detecting  or preventing harm.</a:t>
            </a:r>
          </a:p>
          <a:p>
            <a:endParaRPr lang="en-AU" sz="2000" dirty="0"/>
          </a:p>
          <a:p>
            <a:r>
              <a:rPr lang="en-AU" sz="3600" dirty="0"/>
              <a:t>Children and young people need to be able to raise safety concerns, and adults and organisations need to respond effectively.</a:t>
            </a:r>
          </a:p>
          <a:p>
            <a:endParaRPr lang="en-AU" sz="2000" dirty="0"/>
          </a:p>
          <a:p>
            <a:r>
              <a:rPr lang="en-AU" sz="3600" dirty="0"/>
              <a:t>Adults need to understand what children and young people want and need from adults and what gets in the way of them being able to raise concerns.</a:t>
            </a:r>
          </a:p>
          <a:p>
            <a:pPr marL="0" indent="0">
              <a:buNone/>
            </a:pPr>
            <a:endParaRPr lang="en-AU" dirty="0"/>
          </a:p>
        </p:txBody>
      </p:sp>
      <p:sp>
        <p:nvSpPr>
          <p:cNvPr id="5" name="Footer Placeholder 4">
            <a:extLst>
              <a:ext uri="{FF2B5EF4-FFF2-40B4-BE49-F238E27FC236}">
                <a16:creationId xmlns:a16="http://schemas.microsoft.com/office/drawing/2014/main" id="{5330D378-D51D-42F5-25BA-8CAA91CE9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6141E-3E5B-D69A-B21C-576BBBD87D4D}"/>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Picture 6" descr="A close up of a blue and orange wave&#10;&#10;AI-generated content may be incorrect.">
            <a:extLst>
              <a:ext uri="{FF2B5EF4-FFF2-40B4-BE49-F238E27FC236}">
                <a16:creationId xmlns:a16="http://schemas.microsoft.com/office/drawing/2014/main" id="{B990C500-3D6D-7B73-C149-9F78CC5E7F43}"/>
              </a:ext>
            </a:extLst>
          </p:cNvPr>
          <p:cNvPicPr>
            <a:picLocks noChangeAspect="1"/>
          </p:cNvPicPr>
          <p:nvPr/>
        </p:nvPicPr>
        <p:blipFill>
          <a:blip r:embed="rId4"/>
          <a:srcRect l="54514" r="1129"/>
          <a:stretch/>
        </p:blipFill>
        <p:spPr>
          <a:xfrm>
            <a:off x="3683" y="8133855"/>
            <a:ext cx="13712317" cy="226318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152185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C478-8119-02AA-A0C7-F4C3B20064D5}"/>
              </a:ext>
            </a:extLst>
          </p:cNvPr>
          <p:cNvSpPr>
            <a:spLocks noGrp="1"/>
          </p:cNvSpPr>
          <p:nvPr>
            <p:ph type="title"/>
          </p:nvPr>
        </p:nvSpPr>
        <p:spPr>
          <a:xfrm>
            <a:off x="610179" y="204786"/>
            <a:ext cx="12179721" cy="1988345"/>
          </a:xfrm>
        </p:spPr>
        <p:txBody>
          <a:bodyPr/>
          <a:lstStyle/>
          <a:p>
            <a:r>
              <a:rPr lang="en-AU" dirty="0"/>
              <a:t>What does the research say about what makes children and young people feel safe?</a:t>
            </a:r>
          </a:p>
        </p:txBody>
      </p:sp>
      <p:sp>
        <p:nvSpPr>
          <p:cNvPr id="3" name="Content Placeholder 2">
            <a:extLst>
              <a:ext uri="{FF2B5EF4-FFF2-40B4-BE49-F238E27FC236}">
                <a16:creationId xmlns:a16="http://schemas.microsoft.com/office/drawing/2014/main" id="{76251617-81F0-DB66-7D2C-9FC4B09B272F}"/>
              </a:ext>
            </a:extLst>
          </p:cNvPr>
          <p:cNvSpPr>
            <a:spLocks noGrp="1"/>
          </p:cNvSpPr>
          <p:nvPr>
            <p:ph sz="half" idx="1"/>
          </p:nvPr>
        </p:nvSpPr>
        <p:spPr>
          <a:xfrm>
            <a:off x="610178" y="2084357"/>
            <a:ext cx="12728541" cy="6527007"/>
          </a:xfrm>
        </p:spPr>
        <p:txBody>
          <a:bodyPr>
            <a:normAutofit/>
          </a:bodyPr>
          <a:lstStyle/>
          <a:p>
            <a:pPr marL="0" indent="0">
              <a:buNone/>
            </a:pPr>
            <a:r>
              <a:rPr lang="en-AU" sz="3200" dirty="0"/>
              <a:t>Having an adult:</a:t>
            </a:r>
          </a:p>
          <a:p>
            <a:r>
              <a:rPr lang="en-AU" sz="3200" dirty="0"/>
              <a:t>they trust</a:t>
            </a:r>
          </a:p>
          <a:p>
            <a:r>
              <a:rPr lang="en-AU" sz="3200" dirty="0"/>
              <a:t>who values their views and opinions – this helps children and young people feel safe to speak up if they have concerns and to trust they will be listened to</a:t>
            </a:r>
          </a:p>
          <a:p>
            <a:r>
              <a:rPr lang="en-AU" sz="3200" dirty="0"/>
              <a:t>who is willing to have conversations that might be uncomfortable</a:t>
            </a:r>
          </a:p>
          <a:p>
            <a:r>
              <a:rPr lang="en-AU" sz="3200" dirty="0"/>
              <a:t>who knows them well enough to know when there is a change in their behaviour or emotional state</a:t>
            </a:r>
          </a:p>
          <a:p>
            <a:r>
              <a:rPr lang="en-AU" sz="3200" dirty="0"/>
              <a:t>who acts protectively, and is proactive</a:t>
            </a:r>
          </a:p>
          <a:p>
            <a:r>
              <a:rPr lang="en-AU" sz="3200" dirty="0"/>
              <a:t>who empowers them to speak up</a:t>
            </a:r>
          </a:p>
          <a:p>
            <a:r>
              <a:rPr lang="en-AU" sz="3200" dirty="0"/>
              <a:t>who takes action</a:t>
            </a:r>
          </a:p>
          <a:p>
            <a:r>
              <a:rPr lang="en-AU" sz="3200" dirty="0"/>
              <a:t>who protects them from consequences of telling.</a:t>
            </a:r>
          </a:p>
          <a:p>
            <a:endParaRPr lang="en-AU" dirty="0"/>
          </a:p>
          <a:p>
            <a:endParaRPr lang="en-AU" dirty="0"/>
          </a:p>
          <a:p>
            <a:endParaRPr lang="en-AU" dirty="0"/>
          </a:p>
        </p:txBody>
      </p:sp>
      <p:sp>
        <p:nvSpPr>
          <p:cNvPr id="5" name="Footer Placeholder 4">
            <a:extLst>
              <a:ext uri="{FF2B5EF4-FFF2-40B4-BE49-F238E27FC236}">
                <a16:creationId xmlns:a16="http://schemas.microsoft.com/office/drawing/2014/main" id="{FFF9998B-1C1D-1A52-A6EC-68806E5FE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4AA57-9FE1-92B3-C32A-17816CD728A9}"/>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7" name="Picture 6" descr="A close up of a blue and orange wave&#10;&#10;AI-generated content may be incorrect.">
            <a:extLst>
              <a:ext uri="{FF2B5EF4-FFF2-40B4-BE49-F238E27FC236}">
                <a16:creationId xmlns:a16="http://schemas.microsoft.com/office/drawing/2014/main" id="{517D6034-AB6C-24ED-F480-433D77797E82}"/>
              </a:ext>
            </a:extLst>
          </p:cNvPr>
          <p:cNvPicPr>
            <a:picLocks noChangeAspect="1"/>
          </p:cNvPicPr>
          <p:nvPr/>
        </p:nvPicPr>
        <p:blipFill>
          <a:blip r:embed="rId4"/>
          <a:srcRect l="54514" r="1129"/>
          <a:stretch/>
        </p:blipFill>
        <p:spPr>
          <a:xfrm>
            <a:off x="10397" y="9031932"/>
            <a:ext cx="13712317" cy="147026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241219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6000"/>
          </a:schemeClr>
        </a:solidFill>
        <a:effectLst/>
      </p:bgPr>
    </p:bg>
    <p:spTree>
      <p:nvGrpSpPr>
        <p:cNvPr id="1" name="">
          <a:extLst>
            <a:ext uri="{FF2B5EF4-FFF2-40B4-BE49-F238E27FC236}">
              <a16:creationId xmlns:a16="http://schemas.microsoft.com/office/drawing/2014/main" id="{3A9D3736-9997-BEE9-71CA-B590785BC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9D416-D93C-B191-C562-6AED5BFA4C06}"/>
              </a:ext>
            </a:extLst>
          </p:cNvPr>
          <p:cNvSpPr>
            <a:spLocks noGrp="1"/>
          </p:cNvSpPr>
          <p:nvPr>
            <p:ph type="title"/>
          </p:nvPr>
        </p:nvSpPr>
        <p:spPr>
          <a:xfrm>
            <a:off x="610179" y="204786"/>
            <a:ext cx="12179721" cy="1988345"/>
          </a:xfrm>
        </p:spPr>
        <p:txBody>
          <a:bodyPr/>
          <a:lstStyle/>
          <a:p>
            <a:r>
              <a:rPr lang="en-AU" dirty="0"/>
              <a:t>Some practical tips to implement the Standards</a:t>
            </a:r>
          </a:p>
        </p:txBody>
      </p:sp>
      <p:sp>
        <p:nvSpPr>
          <p:cNvPr id="3" name="Content Placeholder 2">
            <a:extLst>
              <a:ext uri="{FF2B5EF4-FFF2-40B4-BE49-F238E27FC236}">
                <a16:creationId xmlns:a16="http://schemas.microsoft.com/office/drawing/2014/main" id="{85F24DCF-E7CF-FE6A-7837-7B720CFE443A}"/>
              </a:ext>
            </a:extLst>
          </p:cNvPr>
          <p:cNvSpPr>
            <a:spLocks noGrp="1"/>
          </p:cNvSpPr>
          <p:nvPr>
            <p:ph sz="half" idx="1"/>
          </p:nvPr>
        </p:nvSpPr>
        <p:spPr>
          <a:xfrm>
            <a:off x="610178" y="2084357"/>
            <a:ext cx="12728541" cy="6527007"/>
          </a:xfrm>
        </p:spPr>
        <p:txBody>
          <a:bodyPr>
            <a:normAutofit fontScale="92500" lnSpcReduction="20000"/>
          </a:bodyPr>
          <a:lstStyle/>
          <a:p>
            <a:r>
              <a:rPr lang="en-AU" sz="3200" dirty="0"/>
              <a:t>Treat all children and young people with respect and dignity</a:t>
            </a:r>
          </a:p>
          <a:p>
            <a:r>
              <a:rPr lang="en-AU" sz="3200" dirty="0"/>
              <a:t>Listen to children and young people and take their concerns seriously</a:t>
            </a:r>
          </a:p>
          <a:p>
            <a:r>
              <a:rPr lang="en-AU" sz="3200" dirty="0"/>
              <a:t>Make sure your interactions with children and young people are focused on their dance development</a:t>
            </a:r>
          </a:p>
          <a:p>
            <a:r>
              <a:rPr lang="en-AU" sz="3200" dirty="0"/>
              <a:t>Make sure any emails or texts are focused on dance activities, with a trusted adult included as a recipient </a:t>
            </a:r>
          </a:p>
          <a:p>
            <a:r>
              <a:rPr lang="en-AU" sz="3200" dirty="0"/>
              <a:t>Use language that is supportive and encouraging and promotes inclusivity</a:t>
            </a:r>
          </a:p>
          <a:p>
            <a:r>
              <a:rPr lang="en-AU" sz="3200" dirty="0"/>
              <a:t>Call out inappropriate behaviour by others, including children and adults</a:t>
            </a:r>
          </a:p>
          <a:p>
            <a:r>
              <a:rPr lang="en-AU" sz="3200" dirty="0"/>
              <a:t>Manage behaviour in a way that is fair, respectful and developmentally appropriate</a:t>
            </a:r>
          </a:p>
          <a:p>
            <a:r>
              <a:rPr lang="en-AU" sz="3200" dirty="0"/>
              <a:t>Keep lessons open to observation by parents/carers to create a culture of transparency</a:t>
            </a:r>
          </a:p>
          <a:p>
            <a:r>
              <a:rPr lang="en-AU" sz="3200" dirty="0"/>
              <a:t>Have a photo and video policy that addresses taking, storing, distributing images/footage and protects identity, privacy and dignity</a:t>
            </a:r>
          </a:p>
          <a:p>
            <a:r>
              <a:rPr lang="en-AU" sz="3200" dirty="0"/>
              <a:t>Ask for permission before touching, correcting or demonstrating technique</a:t>
            </a:r>
          </a:p>
          <a:p>
            <a:pPr marL="0" indent="0">
              <a:buNone/>
            </a:pPr>
            <a:endParaRPr lang="en-AU" sz="3200" dirty="0"/>
          </a:p>
          <a:p>
            <a:pPr marL="0" indent="0">
              <a:buNone/>
            </a:pPr>
            <a:endParaRPr lang="en-AU" sz="3200" dirty="0"/>
          </a:p>
          <a:p>
            <a:endParaRPr lang="en-AU" dirty="0"/>
          </a:p>
          <a:p>
            <a:endParaRPr lang="en-AU" dirty="0"/>
          </a:p>
          <a:p>
            <a:endParaRPr lang="en-AU" dirty="0"/>
          </a:p>
        </p:txBody>
      </p:sp>
      <p:sp>
        <p:nvSpPr>
          <p:cNvPr id="5" name="Footer Placeholder 4">
            <a:extLst>
              <a:ext uri="{FF2B5EF4-FFF2-40B4-BE49-F238E27FC236}">
                <a16:creationId xmlns:a16="http://schemas.microsoft.com/office/drawing/2014/main" id="{E9D5D193-3C25-AC46-78D3-F07CE1E6B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B80E0-18D7-9A5E-4925-6FDD2F863C9B}"/>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7" name="Picture 6" descr="A close up of a blue and orange wave&#10;&#10;AI-generated content may be incorrect.">
            <a:extLst>
              <a:ext uri="{FF2B5EF4-FFF2-40B4-BE49-F238E27FC236}">
                <a16:creationId xmlns:a16="http://schemas.microsoft.com/office/drawing/2014/main" id="{8FB7A71B-45FA-027D-0F94-23EDD9BEA875}"/>
              </a:ext>
            </a:extLst>
          </p:cNvPr>
          <p:cNvPicPr>
            <a:picLocks noChangeAspect="1"/>
          </p:cNvPicPr>
          <p:nvPr/>
        </p:nvPicPr>
        <p:blipFill>
          <a:blip r:embed="rId4"/>
          <a:srcRect l="54514" r="1129"/>
          <a:stretch/>
        </p:blipFill>
        <p:spPr>
          <a:xfrm>
            <a:off x="10397" y="9534526"/>
            <a:ext cx="13712317" cy="96767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340415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38AEF-613A-D34B-9D52-CAEF946C92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77EB8E-CE87-9FD2-A65E-445E07442B7B}"/>
              </a:ext>
            </a:extLst>
          </p:cNvPr>
          <p:cNvSpPr>
            <a:spLocks noGrp="1"/>
          </p:cNvSpPr>
          <p:nvPr>
            <p:ph type="title"/>
          </p:nvPr>
        </p:nvSpPr>
        <p:spPr>
          <a:xfrm>
            <a:off x="942974" y="6079604"/>
            <a:ext cx="12107713" cy="2982961"/>
          </a:xfrm>
        </p:spPr>
        <p:txBody>
          <a:bodyPr>
            <a:noAutofit/>
          </a:bodyPr>
          <a:lstStyle/>
          <a:p>
            <a:r>
              <a:rPr lang="en-AU" sz="12400" b="1" dirty="0"/>
              <a:t>The CYPC survey</a:t>
            </a:r>
          </a:p>
        </p:txBody>
      </p:sp>
      <p:sp>
        <p:nvSpPr>
          <p:cNvPr id="2" name="Slide Number Placeholder 1">
            <a:extLst>
              <a:ext uri="{FF2B5EF4-FFF2-40B4-BE49-F238E27FC236}">
                <a16:creationId xmlns:a16="http://schemas.microsoft.com/office/drawing/2014/main" id="{15BC7E48-DD97-18C1-B93F-31018D439378}"/>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descr="A close up of a blue and orange wave&#10;&#10;AI-generated content may be incorrect.">
            <a:extLst>
              <a:ext uri="{FF2B5EF4-FFF2-40B4-BE49-F238E27FC236}">
                <a16:creationId xmlns:a16="http://schemas.microsoft.com/office/drawing/2014/main" id="{0E932B00-A1D8-F25B-9E88-19608C65F35D}"/>
              </a:ext>
            </a:extLst>
          </p:cNvPr>
          <p:cNvPicPr>
            <a:picLocks noChangeAspect="1"/>
          </p:cNvPicPr>
          <p:nvPr/>
        </p:nvPicPr>
        <p:blipFill>
          <a:blip r:embed="rId4"/>
          <a:srcRect l="54514" r="1129"/>
          <a:stretch/>
        </p:blipFill>
        <p:spPr>
          <a:xfrm>
            <a:off x="3683" y="1"/>
            <a:ext cx="13712317" cy="6079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214991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B789048-32EE-491B-8CBF-558344FD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80"/>
            <a:ext cx="9730296" cy="1029298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a:extLst>
              <a:ext uri="{FF2B5EF4-FFF2-40B4-BE49-F238E27FC236}">
                <a16:creationId xmlns:a16="http://schemas.microsoft.com/office/drawing/2014/main" id="{EDD2F41E-8948-4BFB-A2A3-CA8BA8ED97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5043"/>
          <a:stretch/>
        </p:blipFill>
        <p:spPr>
          <a:xfrm flipH="1">
            <a:off x="0" y="-5980"/>
            <a:ext cx="13715998" cy="10292980"/>
          </a:xfrm>
          <a:prstGeom prst="rect">
            <a:avLst/>
          </a:prstGeom>
        </p:spPr>
      </p:pic>
      <p:sp>
        <p:nvSpPr>
          <p:cNvPr id="3" name="TextBox 4">
            <a:extLst>
              <a:ext uri="{FF2B5EF4-FFF2-40B4-BE49-F238E27FC236}">
                <a16:creationId xmlns:a16="http://schemas.microsoft.com/office/drawing/2014/main" id="{722C8226-5DD8-EF65-0AFC-BEB441743B4D}"/>
              </a:ext>
            </a:extLst>
          </p:cNvPr>
          <p:cNvSpPr txBox="1"/>
          <p:nvPr/>
        </p:nvSpPr>
        <p:spPr>
          <a:xfrm>
            <a:off x="7728995" y="679607"/>
            <a:ext cx="5041662" cy="2130188"/>
          </a:xfrm>
          <a:prstGeom prst="rect">
            <a:avLst/>
          </a:prstGeom>
        </p:spPr>
        <p:txBody>
          <a:bodyPr vert="horz" lIns="91440" tIns="45720" rIns="91440" bIns="45720" rtlCol="0" anchor="t">
            <a:normAutofit/>
          </a:bodyPr>
          <a:lstStyle/>
          <a:p>
            <a:pPr defTabSz="685800">
              <a:lnSpc>
                <a:spcPct val="90000"/>
              </a:lnSpc>
              <a:spcBef>
                <a:spcPct val="0"/>
              </a:spcBef>
              <a:spcAft>
                <a:spcPts val="450"/>
              </a:spcAft>
            </a:pPr>
            <a:r>
              <a:rPr lang="en-US" sz="7200" b="1" kern="1200" dirty="0">
                <a:solidFill>
                  <a:srgbClr val="000000"/>
                </a:solidFill>
                <a:latin typeface="+mj-lt"/>
                <a:ea typeface="+mj-ea"/>
                <a:cs typeface="+mj-cs"/>
              </a:rPr>
              <a:t>Feelings of Safety Survey</a:t>
            </a:r>
          </a:p>
        </p:txBody>
      </p:sp>
      <p:sp>
        <p:nvSpPr>
          <p:cNvPr id="30" name="Freeform 67">
            <a:extLst>
              <a:ext uri="{FF2B5EF4-FFF2-40B4-BE49-F238E27FC236}">
                <a16:creationId xmlns:a16="http://schemas.microsoft.com/office/drawing/2014/main" id="{07500BEA-8A07-45E9-9219-40FBEEC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4" y="6240850"/>
            <a:ext cx="4866022" cy="405980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 name="Oval 31">
            <a:extLst>
              <a:ext uri="{FF2B5EF4-FFF2-40B4-BE49-F238E27FC236}">
                <a16:creationId xmlns:a16="http://schemas.microsoft.com/office/drawing/2014/main" id="{F006ACBB-A8A7-4C1B-9832-A4BFEDD2E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213" y="4241791"/>
            <a:ext cx="4300508" cy="430050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Freeform 65">
            <a:extLst>
              <a:ext uri="{FF2B5EF4-FFF2-40B4-BE49-F238E27FC236}">
                <a16:creationId xmlns:a16="http://schemas.microsoft.com/office/drawing/2014/main" id="{46664683-CA82-4BDA-BCF2-58145807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0"/>
            <a:ext cx="6139948" cy="5201881"/>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 painting of mountains and sun&#10;&#10;Description automatically generated">
            <a:extLst>
              <a:ext uri="{FF2B5EF4-FFF2-40B4-BE49-F238E27FC236}">
                <a16:creationId xmlns:a16="http://schemas.microsoft.com/office/drawing/2014/main" id="{7BE7BAE9-2C3E-A6B0-F451-B7441F029BC9}"/>
              </a:ext>
            </a:extLst>
          </p:cNvPr>
          <p:cNvPicPr>
            <a:picLocks noChangeAspect="1"/>
          </p:cNvPicPr>
          <p:nvPr/>
        </p:nvPicPr>
        <p:blipFill>
          <a:blip r:embed="rId5" cstate="print">
            <a:alphaModFix/>
            <a:extLst>
              <a:ext uri="{28A0092B-C50C-407E-A947-70E740481C1C}">
                <a14:useLocalDpi xmlns:a14="http://schemas.microsoft.com/office/drawing/2010/main" val="0"/>
              </a:ext>
            </a:extLst>
          </a:blip>
          <a:srcRect l="28578" r="3628" b="-1"/>
          <a:stretch/>
        </p:blipFill>
        <p:spPr>
          <a:xfrm>
            <a:off x="-186833" y="6240850"/>
            <a:ext cx="5051982" cy="4202758"/>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sp>
        <p:nvSpPr>
          <p:cNvPr id="5" name="Slide Number Placeholder 4">
            <a:extLst>
              <a:ext uri="{FF2B5EF4-FFF2-40B4-BE49-F238E27FC236}">
                <a16:creationId xmlns:a16="http://schemas.microsoft.com/office/drawing/2014/main" id="{7ACC5DC1-F071-3787-3759-2BFA17BF19E1}"/>
              </a:ext>
            </a:extLst>
          </p:cNvPr>
          <p:cNvSpPr>
            <a:spLocks noGrp="1"/>
          </p:cNvSpPr>
          <p:nvPr>
            <p:ph type="sldNum" sz="quarter" idx="12"/>
          </p:nvPr>
        </p:nvSpPr>
        <p:spPr>
          <a:xfrm>
            <a:off x="12216811" y="9757014"/>
            <a:ext cx="642069" cy="353325"/>
          </a:xfrm>
        </p:spPr>
        <p:txBody>
          <a:bodyPr vert="horz" lIns="91440" tIns="45720" rIns="91440" bIns="45720" rtlCol="0" anchor="ctr">
            <a:normAutofit/>
          </a:bodyPr>
          <a:lstStyle/>
          <a:p>
            <a:pPr>
              <a:spcAft>
                <a:spcPts val="600"/>
              </a:spcAft>
            </a:pPr>
            <a:fld id="{B6F15528-21DE-4FAA-801E-634DDDAF4B2B}" type="slidenum">
              <a:rPr lang="en-US" sz="1200">
                <a:solidFill>
                  <a:srgbClr val="898989"/>
                </a:solidFill>
                <a:latin typeface="+mn-lt"/>
              </a:rPr>
              <a:pPr>
                <a:spcAft>
                  <a:spcPts val="600"/>
                </a:spcAft>
              </a:pPr>
              <a:t>15</a:t>
            </a:fld>
            <a:endParaRPr lang="en-US" sz="1200">
              <a:solidFill>
                <a:srgbClr val="898989"/>
              </a:solidFill>
              <a:latin typeface="+mn-lt"/>
            </a:endParaRPr>
          </a:p>
        </p:txBody>
      </p:sp>
      <p:sp>
        <p:nvSpPr>
          <p:cNvPr id="2" name="TextBox 2">
            <a:extLst>
              <a:ext uri="{FF2B5EF4-FFF2-40B4-BE49-F238E27FC236}">
                <a16:creationId xmlns:a16="http://schemas.microsoft.com/office/drawing/2014/main" id="{D41EAD04-8CC6-05CF-2A2F-0580524C7853}"/>
              </a:ext>
            </a:extLst>
          </p:cNvPr>
          <p:cNvSpPr txBox="1"/>
          <p:nvPr/>
        </p:nvSpPr>
        <p:spPr>
          <a:xfrm>
            <a:off x="685800" y="1790700"/>
            <a:ext cx="7543800" cy="3886200"/>
          </a:xfrm>
          <a:prstGeom prst="rect">
            <a:avLst/>
          </a:prstGeom>
        </p:spPr>
        <p:txBody>
          <a:bodyPr vert="horz" lIns="91440" tIns="45720" rIns="91440" bIns="45720" rtlCol="0">
            <a:noAutofit/>
          </a:bodyPr>
          <a:lstStyle/>
          <a:p>
            <a:pPr>
              <a:lnSpc>
                <a:spcPct val="90000"/>
              </a:lnSpc>
              <a:spcAft>
                <a:spcPts val="450"/>
              </a:spcAft>
            </a:pPr>
            <a:endParaRPr lang="en-US" sz="2400" dirty="0">
              <a:solidFill>
                <a:srgbClr val="1F464F"/>
              </a:solidFill>
              <a:latin typeface="Quicksand" pitchFamily="2" charset="0"/>
            </a:endParaRPr>
          </a:p>
        </p:txBody>
      </p:sp>
      <p:sp>
        <p:nvSpPr>
          <p:cNvPr id="4" name="TextBox 3">
            <a:extLst>
              <a:ext uri="{FF2B5EF4-FFF2-40B4-BE49-F238E27FC236}">
                <a16:creationId xmlns:a16="http://schemas.microsoft.com/office/drawing/2014/main" id="{4F490405-CADA-BB8F-775D-F0A06B75D6EC}"/>
              </a:ext>
            </a:extLst>
          </p:cNvPr>
          <p:cNvSpPr txBox="1"/>
          <p:nvPr/>
        </p:nvSpPr>
        <p:spPr>
          <a:xfrm>
            <a:off x="653623" y="456139"/>
            <a:ext cx="4588858" cy="3785652"/>
          </a:xfrm>
          <a:prstGeom prst="rect">
            <a:avLst/>
          </a:prstGeom>
          <a:noFill/>
        </p:spPr>
        <p:txBody>
          <a:bodyPr wrap="square" rtlCol="0">
            <a:spAutoFit/>
          </a:bodyPr>
          <a:lstStyle/>
          <a:p>
            <a:r>
              <a:rPr lang="en-AU" sz="4000" dirty="0"/>
              <a:t>The CYPC has partnered with Ausdance ACT to understand how safe dancers between age 8-18 years feel.  </a:t>
            </a:r>
          </a:p>
        </p:txBody>
      </p:sp>
      <p:sp>
        <p:nvSpPr>
          <p:cNvPr id="6" name="TextBox 5">
            <a:extLst>
              <a:ext uri="{FF2B5EF4-FFF2-40B4-BE49-F238E27FC236}">
                <a16:creationId xmlns:a16="http://schemas.microsoft.com/office/drawing/2014/main" id="{F7BACB2F-BE02-2027-AC53-D785353EDC5E}"/>
              </a:ext>
            </a:extLst>
          </p:cNvPr>
          <p:cNvSpPr txBox="1"/>
          <p:nvPr/>
        </p:nvSpPr>
        <p:spPr>
          <a:xfrm>
            <a:off x="5550948" y="4700414"/>
            <a:ext cx="3371552" cy="3539430"/>
          </a:xfrm>
          <a:prstGeom prst="rect">
            <a:avLst/>
          </a:prstGeom>
          <a:noFill/>
        </p:spPr>
        <p:txBody>
          <a:bodyPr wrap="square" rtlCol="0">
            <a:spAutoFit/>
          </a:bodyPr>
          <a:lstStyle/>
          <a:p>
            <a:pPr algn="ctr"/>
            <a:r>
              <a:rPr lang="en-AU" sz="2800" dirty="0"/>
              <a:t>The survey will help Ausdance, and all participating dance schools/studios to find out what is working well and what more might need to be done.</a:t>
            </a:r>
          </a:p>
        </p:txBody>
      </p:sp>
      <p:sp>
        <p:nvSpPr>
          <p:cNvPr id="13" name="TextBox 12">
            <a:extLst>
              <a:ext uri="{FF2B5EF4-FFF2-40B4-BE49-F238E27FC236}">
                <a16:creationId xmlns:a16="http://schemas.microsoft.com/office/drawing/2014/main" id="{AE4B34FA-F884-89C3-D1BB-BD54EE7ABF0D}"/>
              </a:ext>
            </a:extLst>
          </p:cNvPr>
          <p:cNvSpPr txBox="1"/>
          <p:nvPr/>
        </p:nvSpPr>
        <p:spPr>
          <a:xfrm>
            <a:off x="6871656" y="9084867"/>
            <a:ext cx="6955970" cy="584775"/>
          </a:xfrm>
          <a:prstGeom prst="rect">
            <a:avLst/>
          </a:prstGeom>
          <a:noFill/>
        </p:spPr>
        <p:txBody>
          <a:bodyPr wrap="square">
            <a:spAutoFit/>
          </a:bodyPr>
          <a:lstStyle/>
          <a:p>
            <a:r>
              <a:rPr lang="en-AU" sz="3200" b="1" i="0" u="none" strike="noStrike" baseline="0" dirty="0">
                <a:solidFill>
                  <a:srgbClr val="000000"/>
                </a:solidFill>
                <a:latin typeface="Quicksand" pitchFamily="2" charset="0"/>
              </a:rPr>
              <a:t>surveymonkey.com/r/9ND6XTL </a:t>
            </a:r>
            <a:endParaRPr lang="en-AU" sz="3200" dirty="0"/>
          </a:p>
        </p:txBody>
      </p:sp>
      <p:pic>
        <p:nvPicPr>
          <p:cNvPr id="15" name="Picture 14">
            <a:extLst>
              <a:ext uri="{FF2B5EF4-FFF2-40B4-BE49-F238E27FC236}">
                <a16:creationId xmlns:a16="http://schemas.microsoft.com/office/drawing/2014/main" id="{EE725516-5731-289E-1EC9-C2189DABA6D2}"/>
              </a:ext>
            </a:extLst>
          </p:cNvPr>
          <p:cNvPicPr>
            <a:picLocks noChangeAspect="1"/>
          </p:cNvPicPr>
          <p:nvPr/>
        </p:nvPicPr>
        <p:blipFill>
          <a:blip r:embed="rId6"/>
          <a:stretch>
            <a:fillRect/>
          </a:stretch>
        </p:blipFill>
        <p:spPr>
          <a:xfrm>
            <a:off x="9922462" y="5769429"/>
            <a:ext cx="2912177" cy="2820213"/>
          </a:xfrm>
          <a:prstGeom prst="rect">
            <a:avLst/>
          </a:prstGeom>
        </p:spPr>
      </p:pic>
    </p:spTree>
    <p:custDataLst>
      <p:tags r:id="rId1"/>
    </p:custDataLst>
    <p:extLst>
      <p:ext uri="{BB962C8B-B14F-4D97-AF65-F5344CB8AC3E}">
        <p14:creationId xmlns:p14="http://schemas.microsoft.com/office/powerpoint/2010/main" val="422505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4E11-82E8-B8FC-BEAC-DC5A3035AF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BE7131-7714-CFDE-03C8-39CB8205B597}"/>
              </a:ext>
            </a:extLst>
          </p:cNvPr>
          <p:cNvSpPr>
            <a:spLocks noGrp="1"/>
          </p:cNvSpPr>
          <p:nvPr>
            <p:ph type="title"/>
          </p:nvPr>
        </p:nvSpPr>
        <p:spPr>
          <a:xfrm>
            <a:off x="942974" y="6079604"/>
            <a:ext cx="12107713" cy="2982961"/>
          </a:xfrm>
        </p:spPr>
        <p:txBody>
          <a:bodyPr>
            <a:noAutofit/>
          </a:bodyPr>
          <a:lstStyle/>
          <a:p>
            <a:r>
              <a:rPr lang="en-AU" sz="12400" b="1" dirty="0"/>
              <a:t>Resources </a:t>
            </a:r>
          </a:p>
        </p:txBody>
      </p:sp>
      <p:sp>
        <p:nvSpPr>
          <p:cNvPr id="2" name="Slide Number Placeholder 1">
            <a:extLst>
              <a:ext uri="{FF2B5EF4-FFF2-40B4-BE49-F238E27FC236}">
                <a16:creationId xmlns:a16="http://schemas.microsoft.com/office/drawing/2014/main" id="{10FDE20A-7AA4-A842-A910-D3B8A85548C3}"/>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descr="A close up of a blue and orange wave&#10;&#10;AI-generated content may be incorrect.">
            <a:extLst>
              <a:ext uri="{FF2B5EF4-FFF2-40B4-BE49-F238E27FC236}">
                <a16:creationId xmlns:a16="http://schemas.microsoft.com/office/drawing/2014/main" id="{47AE79BB-7081-3403-C32C-6A726ADC5770}"/>
              </a:ext>
            </a:extLst>
          </p:cNvPr>
          <p:cNvPicPr>
            <a:picLocks noChangeAspect="1"/>
          </p:cNvPicPr>
          <p:nvPr/>
        </p:nvPicPr>
        <p:blipFill>
          <a:blip r:embed="rId4"/>
          <a:srcRect l="54514" r="1129"/>
          <a:stretch/>
        </p:blipFill>
        <p:spPr>
          <a:xfrm>
            <a:off x="3683" y="1"/>
            <a:ext cx="13712317" cy="6079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65399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nting of mountains and sun&#10;&#10;Description automatically generated">
            <a:extLst>
              <a:ext uri="{FF2B5EF4-FFF2-40B4-BE49-F238E27FC236}">
                <a16:creationId xmlns:a16="http://schemas.microsoft.com/office/drawing/2014/main" id="{8B1A098E-FDC3-2E49-E371-F407CA486256}"/>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28578" r="3628" b="-1"/>
          <a:stretch/>
        </p:blipFill>
        <p:spPr>
          <a:xfrm>
            <a:off x="-960042" y="-1501007"/>
            <a:ext cx="7130558" cy="5931931"/>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glow rad="1257300">
              <a:schemeClr val="accent1">
                <a:alpha val="22000"/>
              </a:schemeClr>
            </a:glow>
            <a:reflection stA="34000" endPos="65000" dist="50800" dir="5400000" sy="-100000" algn="bl" rotWithShape="0"/>
            <a:softEdge rad="469900"/>
          </a:effectLst>
        </p:spPr>
      </p:pic>
      <p:sp>
        <p:nvSpPr>
          <p:cNvPr id="3" name="Title 2">
            <a:extLst>
              <a:ext uri="{FF2B5EF4-FFF2-40B4-BE49-F238E27FC236}">
                <a16:creationId xmlns:a16="http://schemas.microsoft.com/office/drawing/2014/main" id="{A34371B9-75EA-384F-6DBF-1673CD966A72}"/>
              </a:ext>
            </a:extLst>
          </p:cNvPr>
          <p:cNvSpPr>
            <a:spLocks noGrp="1"/>
          </p:cNvSpPr>
          <p:nvPr>
            <p:ph type="title"/>
          </p:nvPr>
        </p:nvSpPr>
        <p:spPr>
          <a:xfrm>
            <a:off x="944762" y="1464958"/>
            <a:ext cx="3320950" cy="786241"/>
          </a:xfrm>
        </p:spPr>
        <p:txBody>
          <a:bodyPr>
            <a:noAutofit/>
          </a:bodyPr>
          <a:lstStyle/>
          <a:p>
            <a:r>
              <a:rPr lang="en-AU" sz="6000" b="1" dirty="0">
                <a:solidFill>
                  <a:schemeClr val="bg1"/>
                </a:solidFill>
              </a:rPr>
              <a:t>Resources</a:t>
            </a:r>
          </a:p>
        </p:txBody>
      </p:sp>
      <p:sp>
        <p:nvSpPr>
          <p:cNvPr id="4" name="Text Placeholder 3">
            <a:extLst>
              <a:ext uri="{FF2B5EF4-FFF2-40B4-BE49-F238E27FC236}">
                <a16:creationId xmlns:a16="http://schemas.microsoft.com/office/drawing/2014/main" id="{B14E8DD8-C1CC-EC93-63AB-7F025EF0AA36}"/>
              </a:ext>
            </a:extLst>
          </p:cNvPr>
          <p:cNvSpPr>
            <a:spLocks noGrp="1"/>
          </p:cNvSpPr>
          <p:nvPr>
            <p:ph type="body" idx="1"/>
          </p:nvPr>
        </p:nvSpPr>
        <p:spPr>
          <a:xfrm>
            <a:off x="527620" y="5729898"/>
            <a:ext cx="5802510" cy="1235868"/>
          </a:xfrm>
        </p:spPr>
        <p:txBody>
          <a:bodyPr>
            <a:normAutofit/>
          </a:bodyPr>
          <a:lstStyle/>
          <a:p>
            <a:r>
              <a:rPr lang="en-AU" sz="4000" dirty="0">
                <a:hlinkClick r:id="rId5"/>
              </a:rPr>
              <a:t>Resources, Training and Support – HRC</a:t>
            </a:r>
            <a:endParaRPr lang="en-AU" sz="4000" dirty="0"/>
          </a:p>
        </p:txBody>
      </p:sp>
      <p:sp>
        <p:nvSpPr>
          <p:cNvPr id="6" name="Text Placeholder 5">
            <a:extLst>
              <a:ext uri="{FF2B5EF4-FFF2-40B4-BE49-F238E27FC236}">
                <a16:creationId xmlns:a16="http://schemas.microsoft.com/office/drawing/2014/main" id="{81019BB3-915E-6E0A-51D2-53D564319164}"/>
              </a:ext>
            </a:extLst>
          </p:cNvPr>
          <p:cNvSpPr>
            <a:spLocks noGrp="1"/>
          </p:cNvSpPr>
          <p:nvPr>
            <p:ph type="body" sz="quarter" idx="3"/>
          </p:nvPr>
        </p:nvSpPr>
        <p:spPr>
          <a:xfrm>
            <a:off x="6355505" y="318964"/>
            <a:ext cx="5831087" cy="1235868"/>
          </a:xfrm>
        </p:spPr>
        <p:txBody>
          <a:bodyPr/>
          <a:lstStyle/>
          <a:p>
            <a:r>
              <a:rPr lang="en-AU" sz="3600" dirty="0">
                <a:hlinkClick r:id="rId6"/>
              </a:rPr>
              <a:t>RESOURCES | Ausdance ACT</a:t>
            </a:r>
            <a:endParaRPr lang="en-AU" sz="3600" dirty="0"/>
          </a:p>
          <a:p>
            <a:endParaRPr lang="en-AU" dirty="0"/>
          </a:p>
        </p:txBody>
      </p:sp>
      <p:sp>
        <p:nvSpPr>
          <p:cNvPr id="2" name="Slide Number Placeholder 1">
            <a:extLst>
              <a:ext uri="{FF2B5EF4-FFF2-40B4-BE49-F238E27FC236}">
                <a16:creationId xmlns:a16="http://schemas.microsoft.com/office/drawing/2014/main" id="{87D05D15-F167-A7AC-A96F-BF7A54697872}"/>
              </a:ext>
            </a:extLst>
          </p:cNvPr>
          <p:cNvSpPr>
            <a:spLocks noGrp="1"/>
          </p:cNvSpPr>
          <p:nvPr>
            <p:ph type="sldNum" sz="quarter" idx="12"/>
          </p:nvPr>
        </p:nvSpPr>
        <p:spPr>
          <a:xfrm>
            <a:off x="9688712" y="9461620"/>
            <a:ext cx="3086100" cy="547688"/>
          </a:xfrm>
        </p:spPr>
        <p:txBody>
          <a:bodyPr/>
          <a:lstStyle/>
          <a:p>
            <a:fld id="{B6F15528-21DE-4FAA-801E-634DDDAF4B2B}" type="slidenum">
              <a:rPr lang="en-US" smtClean="0"/>
              <a:pPr/>
              <a:t>17</a:t>
            </a:fld>
            <a:endParaRPr lang="en-US"/>
          </a:p>
        </p:txBody>
      </p:sp>
      <p:pic>
        <p:nvPicPr>
          <p:cNvPr id="11" name="Content Placeholder 10">
            <a:extLst>
              <a:ext uri="{FF2B5EF4-FFF2-40B4-BE49-F238E27FC236}">
                <a16:creationId xmlns:a16="http://schemas.microsoft.com/office/drawing/2014/main" id="{415A67D1-8466-842A-CA43-47753C09EA2B}"/>
              </a:ext>
            </a:extLst>
          </p:cNvPr>
          <p:cNvPicPr>
            <a:picLocks noGrp="1" noChangeAspect="1"/>
          </p:cNvPicPr>
          <p:nvPr>
            <p:ph sz="quarter" idx="4"/>
          </p:nvPr>
        </p:nvPicPr>
        <p:blipFill>
          <a:blip r:embed="rId7"/>
          <a:stretch>
            <a:fillRect/>
          </a:stretch>
        </p:blipFill>
        <p:spPr>
          <a:xfrm>
            <a:off x="6426198" y="1165281"/>
            <a:ext cx="5760149" cy="3402155"/>
          </a:xfrm>
          <a:prstGeom prst="rect">
            <a:avLst/>
          </a:prstGeom>
        </p:spPr>
      </p:pic>
      <p:sp>
        <p:nvSpPr>
          <p:cNvPr id="10" name="TextBox 9">
            <a:extLst>
              <a:ext uri="{FF2B5EF4-FFF2-40B4-BE49-F238E27FC236}">
                <a16:creationId xmlns:a16="http://schemas.microsoft.com/office/drawing/2014/main" id="{4DAE4323-4ED4-2E77-1F51-03950AC888F3}"/>
              </a:ext>
            </a:extLst>
          </p:cNvPr>
          <p:cNvSpPr txBox="1"/>
          <p:nvPr/>
        </p:nvSpPr>
        <p:spPr>
          <a:xfrm>
            <a:off x="7706197" y="4698554"/>
            <a:ext cx="5831087" cy="1754326"/>
          </a:xfrm>
          <a:prstGeom prst="rect">
            <a:avLst/>
          </a:prstGeom>
          <a:noFill/>
        </p:spPr>
        <p:txBody>
          <a:bodyPr wrap="square">
            <a:spAutoFit/>
          </a:bodyPr>
          <a:lstStyle/>
          <a:p>
            <a:r>
              <a:rPr lang="en-AU" sz="3600" dirty="0">
                <a:hlinkClick r:id="rId8"/>
              </a:rPr>
              <a:t>Work health &amp; safety for the dance industry » Ausdance | Dance Advocacy</a:t>
            </a:r>
            <a:endParaRPr lang="en-AU" sz="3600" dirty="0"/>
          </a:p>
        </p:txBody>
      </p:sp>
      <p:pic>
        <p:nvPicPr>
          <p:cNvPr id="15" name="Content Placeholder 14">
            <a:extLst>
              <a:ext uri="{FF2B5EF4-FFF2-40B4-BE49-F238E27FC236}">
                <a16:creationId xmlns:a16="http://schemas.microsoft.com/office/drawing/2014/main" id="{D91491DE-FE9B-3757-3758-106BC3202837}"/>
              </a:ext>
            </a:extLst>
          </p:cNvPr>
          <p:cNvPicPr>
            <a:picLocks noChangeAspect="1"/>
          </p:cNvPicPr>
          <p:nvPr/>
        </p:nvPicPr>
        <p:blipFill>
          <a:blip r:embed="rId9"/>
          <a:stretch>
            <a:fillRect/>
          </a:stretch>
        </p:blipFill>
        <p:spPr>
          <a:xfrm>
            <a:off x="7840389" y="6497103"/>
            <a:ext cx="5760875" cy="1319189"/>
          </a:xfrm>
          <a:prstGeom prst="rect">
            <a:avLst/>
          </a:prstGeom>
        </p:spPr>
      </p:pic>
      <p:sp>
        <p:nvSpPr>
          <p:cNvPr id="14" name="TextBox 13">
            <a:extLst>
              <a:ext uri="{FF2B5EF4-FFF2-40B4-BE49-F238E27FC236}">
                <a16:creationId xmlns:a16="http://schemas.microsoft.com/office/drawing/2014/main" id="{1F968C6A-D7DF-9773-B4C1-1CA375DC120C}"/>
              </a:ext>
            </a:extLst>
          </p:cNvPr>
          <p:cNvSpPr txBox="1"/>
          <p:nvPr/>
        </p:nvSpPr>
        <p:spPr>
          <a:xfrm>
            <a:off x="7840389" y="8490172"/>
            <a:ext cx="3696645" cy="1200329"/>
          </a:xfrm>
          <a:prstGeom prst="rect">
            <a:avLst/>
          </a:prstGeom>
          <a:noFill/>
        </p:spPr>
        <p:txBody>
          <a:bodyPr wrap="square">
            <a:spAutoFit/>
          </a:bodyPr>
          <a:lstStyle/>
          <a:p>
            <a:r>
              <a:rPr lang="en-AU" sz="3600" dirty="0">
                <a:hlinkClick r:id="rId10"/>
              </a:rPr>
              <a:t>National Strategy Action Hub</a:t>
            </a:r>
            <a:endParaRPr lang="en-AU" sz="3600" dirty="0"/>
          </a:p>
        </p:txBody>
      </p:sp>
      <p:pic>
        <p:nvPicPr>
          <p:cNvPr id="16" name="Picture 15">
            <a:extLst>
              <a:ext uri="{FF2B5EF4-FFF2-40B4-BE49-F238E27FC236}">
                <a16:creationId xmlns:a16="http://schemas.microsoft.com/office/drawing/2014/main" id="{FAA96318-D91D-6677-0502-1755EACAAE28}"/>
              </a:ext>
            </a:extLst>
          </p:cNvPr>
          <p:cNvPicPr>
            <a:picLocks noChangeAspect="1"/>
          </p:cNvPicPr>
          <p:nvPr/>
        </p:nvPicPr>
        <p:blipFill>
          <a:blip r:embed="rId11"/>
          <a:srcRect l="19255"/>
          <a:stretch/>
        </p:blipFill>
        <p:spPr>
          <a:xfrm>
            <a:off x="11408267" y="8047297"/>
            <a:ext cx="2043436" cy="1686923"/>
          </a:xfrm>
          <a:prstGeom prst="rect">
            <a:avLst/>
          </a:prstGeom>
        </p:spPr>
      </p:pic>
      <p:sp>
        <p:nvSpPr>
          <p:cNvPr id="19" name="TextBox 18">
            <a:extLst>
              <a:ext uri="{FF2B5EF4-FFF2-40B4-BE49-F238E27FC236}">
                <a16:creationId xmlns:a16="http://schemas.microsoft.com/office/drawing/2014/main" id="{98D3C7B3-54FB-B2E1-18C4-EEB479B0074E}"/>
              </a:ext>
            </a:extLst>
          </p:cNvPr>
          <p:cNvSpPr txBox="1"/>
          <p:nvPr/>
        </p:nvSpPr>
        <p:spPr>
          <a:xfrm>
            <a:off x="497879" y="9033673"/>
            <a:ext cx="7972424" cy="646331"/>
          </a:xfrm>
          <a:prstGeom prst="rect">
            <a:avLst/>
          </a:prstGeom>
          <a:noFill/>
        </p:spPr>
        <p:txBody>
          <a:bodyPr wrap="square">
            <a:spAutoFit/>
          </a:bodyPr>
          <a:lstStyle/>
          <a:p>
            <a:r>
              <a:rPr lang="en-AU" sz="3600" dirty="0">
                <a:hlinkClick r:id="rId12"/>
              </a:rPr>
              <a:t>Child Safe Induction - Ausdance VIC</a:t>
            </a:r>
            <a:endParaRPr lang="en-AU" sz="3600" dirty="0"/>
          </a:p>
        </p:txBody>
      </p:sp>
      <p:sp>
        <p:nvSpPr>
          <p:cNvPr id="26" name="TextBox 25">
            <a:extLst>
              <a:ext uri="{FF2B5EF4-FFF2-40B4-BE49-F238E27FC236}">
                <a16:creationId xmlns:a16="http://schemas.microsoft.com/office/drawing/2014/main" id="{49BB2208-FE96-4192-499B-B3B4920CF333}"/>
              </a:ext>
            </a:extLst>
          </p:cNvPr>
          <p:cNvSpPr txBox="1"/>
          <p:nvPr/>
        </p:nvSpPr>
        <p:spPr>
          <a:xfrm>
            <a:off x="497879" y="7399555"/>
            <a:ext cx="7296225" cy="1200329"/>
          </a:xfrm>
          <a:prstGeom prst="rect">
            <a:avLst/>
          </a:prstGeom>
          <a:noFill/>
        </p:spPr>
        <p:txBody>
          <a:bodyPr wrap="square">
            <a:spAutoFit/>
          </a:bodyPr>
          <a:lstStyle/>
          <a:p>
            <a:r>
              <a:rPr lang="en-AU" sz="3600" dirty="0">
                <a:hlinkClick r:id="rId13"/>
              </a:rPr>
              <a:t>Australian Human Rights Commission: Home | Child Safe Organisations</a:t>
            </a:r>
            <a:endParaRPr lang="en-AU" sz="3600" dirty="0"/>
          </a:p>
        </p:txBody>
      </p:sp>
    </p:spTree>
    <p:custDataLst>
      <p:tags r:id="rId1"/>
    </p:custDataLst>
    <p:extLst>
      <p:ext uri="{BB962C8B-B14F-4D97-AF65-F5344CB8AC3E}">
        <p14:creationId xmlns:p14="http://schemas.microsoft.com/office/powerpoint/2010/main" val="324004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02359A-2050-2ACB-6434-0DF600BB9EB0}"/>
              </a:ext>
            </a:extLst>
          </p:cNvPr>
          <p:cNvSpPr>
            <a:spLocks noGrp="1"/>
          </p:cNvSpPr>
          <p:nvPr>
            <p:ph type="title"/>
          </p:nvPr>
        </p:nvSpPr>
        <p:spPr>
          <a:xfrm>
            <a:off x="942975" y="967036"/>
            <a:ext cx="11830050" cy="2795612"/>
          </a:xfrm>
        </p:spPr>
        <p:txBody>
          <a:bodyPr>
            <a:normAutofit fontScale="90000"/>
          </a:bodyPr>
          <a:lstStyle/>
          <a:p>
            <a:pPr algn="ctr"/>
            <a:r>
              <a:rPr lang="en-AU" sz="6000" dirty="0"/>
              <a:t>Your feedback is important to us.</a:t>
            </a:r>
            <a:br>
              <a:rPr lang="en-AU" sz="6000" dirty="0"/>
            </a:br>
            <a:br>
              <a:rPr lang="en-AU" sz="6000" dirty="0"/>
            </a:br>
            <a:r>
              <a:rPr lang="en-AU" sz="6000" dirty="0"/>
              <a:t>Please take our short satisfaction survey.</a:t>
            </a:r>
          </a:p>
        </p:txBody>
      </p:sp>
      <p:sp>
        <p:nvSpPr>
          <p:cNvPr id="2" name="Slide Number Placeholder 1">
            <a:extLst>
              <a:ext uri="{FF2B5EF4-FFF2-40B4-BE49-F238E27FC236}">
                <a16:creationId xmlns:a16="http://schemas.microsoft.com/office/drawing/2014/main" id="{C46A556A-3938-1764-D530-5C89D48838D1}"/>
              </a:ext>
            </a:extLst>
          </p:cNvPr>
          <p:cNvSpPr>
            <a:spLocks noGrp="1"/>
          </p:cNvSpPr>
          <p:nvPr>
            <p:ph type="sldNum" sz="quarter" idx="12"/>
          </p:nvPr>
        </p:nvSpPr>
        <p:spPr/>
        <p:txBody>
          <a:bodyPr/>
          <a:lstStyle/>
          <a:p>
            <a:fld id="{B6F15528-21DE-4FAA-801E-634DDDAF4B2B}" type="slidenum">
              <a:rPr lang="en-US" smtClean="0"/>
              <a:pPr/>
              <a:t>18</a:t>
            </a:fld>
            <a:endParaRPr lang="en-US"/>
          </a:p>
        </p:txBody>
      </p:sp>
      <p:pic>
        <p:nvPicPr>
          <p:cNvPr id="6" name="Picture 5" descr="A close up of a blue and orange wave&#10;&#10;AI-generated content may be incorrect.">
            <a:extLst>
              <a:ext uri="{FF2B5EF4-FFF2-40B4-BE49-F238E27FC236}">
                <a16:creationId xmlns:a16="http://schemas.microsoft.com/office/drawing/2014/main" id="{92DDF6EE-05FC-7866-B9AB-178870EF9021}"/>
              </a:ext>
            </a:extLst>
          </p:cNvPr>
          <p:cNvPicPr>
            <a:picLocks noChangeAspect="1"/>
          </p:cNvPicPr>
          <p:nvPr/>
        </p:nvPicPr>
        <p:blipFill>
          <a:blip r:embed="rId4"/>
          <a:srcRect l="54514" r="1129"/>
          <a:stretch/>
        </p:blipFill>
        <p:spPr>
          <a:xfrm>
            <a:off x="0" y="8604176"/>
            <a:ext cx="13715980" cy="183112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8" name="Picture 7">
            <a:extLst>
              <a:ext uri="{FF2B5EF4-FFF2-40B4-BE49-F238E27FC236}">
                <a16:creationId xmlns:a16="http://schemas.microsoft.com/office/drawing/2014/main" id="{A4D3758D-8367-D8A5-2D32-B086886BF2A7}"/>
              </a:ext>
            </a:extLst>
          </p:cNvPr>
          <p:cNvPicPr>
            <a:picLocks noChangeAspect="1"/>
          </p:cNvPicPr>
          <p:nvPr/>
        </p:nvPicPr>
        <p:blipFill>
          <a:blip r:embed="rId5"/>
          <a:stretch>
            <a:fillRect/>
          </a:stretch>
        </p:blipFill>
        <p:spPr>
          <a:xfrm>
            <a:off x="5443457" y="4579768"/>
            <a:ext cx="2829066" cy="2829066"/>
          </a:xfrm>
          <a:prstGeom prst="rect">
            <a:avLst/>
          </a:prstGeom>
        </p:spPr>
      </p:pic>
    </p:spTree>
    <p:custDataLst>
      <p:tags r:id="rId1"/>
    </p:custDataLst>
    <p:extLst>
      <p:ext uri="{BB962C8B-B14F-4D97-AF65-F5344CB8AC3E}">
        <p14:creationId xmlns:p14="http://schemas.microsoft.com/office/powerpoint/2010/main" val="365819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C266DE-29AD-CC92-A9A3-0E48359ACD6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71257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B9A8D4-EF0F-8748-CCBE-A94BCD0A745E}"/>
              </a:ext>
            </a:extLst>
          </p:cNvPr>
          <p:cNvSpPr txBox="1"/>
          <p:nvPr/>
        </p:nvSpPr>
        <p:spPr>
          <a:xfrm>
            <a:off x="946404" y="515143"/>
            <a:ext cx="11826621" cy="1992209"/>
          </a:xfrm>
          <a:prstGeom prst="rect">
            <a:avLst/>
          </a:prstGeom>
        </p:spPr>
        <p:txBody>
          <a:bodyPr vert="horz" lIns="91440" tIns="45720" rIns="91440" bIns="45720" rtlCol="0" anchor="ctr">
            <a:normAutofit fontScale="92500" lnSpcReduction="20000"/>
          </a:bodyPr>
          <a:lstStyle/>
          <a:p>
            <a:pPr algn="r">
              <a:lnSpc>
                <a:spcPct val="90000"/>
              </a:lnSpc>
              <a:spcBef>
                <a:spcPct val="0"/>
              </a:spcBef>
              <a:spcAft>
                <a:spcPts val="600"/>
              </a:spcAft>
            </a:pPr>
            <a:r>
              <a:rPr lang="en-US" sz="5200" b="1" dirty="0">
                <a:latin typeface="+mj-lt"/>
                <a:ea typeface="+mj-ea"/>
                <a:cs typeface="+mj-cs"/>
              </a:rPr>
              <a:t>									</a:t>
            </a:r>
            <a:r>
              <a:rPr lang="en-US" sz="11500" b="1" dirty="0">
                <a:solidFill>
                  <a:srgbClr val="FF6600"/>
                </a:solidFill>
                <a:latin typeface="+mj-lt"/>
                <a:ea typeface="+mj-ea"/>
                <a:cs typeface="+mj-cs"/>
              </a:rPr>
              <a:t>Questions</a:t>
            </a:r>
            <a:endParaRPr lang="en-US" sz="7000" b="1" dirty="0">
              <a:solidFill>
                <a:srgbClr val="FF6600"/>
              </a:solidFill>
              <a:latin typeface="+mj-lt"/>
              <a:ea typeface="+mj-ea"/>
              <a:cs typeface="+mj-cs"/>
            </a:endParaRPr>
          </a:p>
        </p:txBody>
      </p:sp>
      <p:pic>
        <p:nvPicPr>
          <p:cNvPr id="6" name="Picture 5" descr="A close up of a blue and orange wave&#10;&#10;AI-generated content may be incorrect.">
            <a:extLst>
              <a:ext uri="{FF2B5EF4-FFF2-40B4-BE49-F238E27FC236}">
                <a16:creationId xmlns:a16="http://schemas.microsoft.com/office/drawing/2014/main" id="{CB067197-6112-98F1-C58A-F22FC67B784C}"/>
              </a:ext>
            </a:extLst>
          </p:cNvPr>
          <p:cNvPicPr>
            <a:picLocks noChangeAspect="1"/>
          </p:cNvPicPr>
          <p:nvPr/>
        </p:nvPicPr>
        <p:blipFill>
          <a:blip r:embed="rId4"/>
          <a:srcRect l="71377" r="17993"/>
          <a:stretch/>
        </p:blipFill>
        <p:spPr>
          <a:xfrm>
            <a:off x="881677" y="2242353"/>
            <a:ext cx="1879147" cy="6428706"/>
          </a:xfrm>
          <a:prstGeom prst="rect">
            <a:avLst/>
          </a:prstGeom>
        </p:spPr>
      </p:pic>
      <p:sp>
        <p:nvSpPr>
          <p:cNvPr id="5" name="Slide Number Placeholder 4">
            <a:extLst>
              <a:ext uri="{FF2B5EF4-FFF2-40B4-BE49-F238E27FC236}">
                <a16:creationId xmlns:a16="http://schemas.microsoft.com/office/drawing/2014/main" id="{0A368BB0-CF0E-C27B-9B9C-112646DD4B60}"/>
              </a:ext>
            </a:extLst>
          </p:cNvPr>
          <p:cNvSpPr>
            <a:spLocks noGrp="1"/>
          </p:cNvSpPr>
          <p:nvPr>
            <p:ph type="sldNum" sz="quarter" idx="12"/>
          </p:nvPr>
        </p:nvSpPr>
        <p:spPr>
          <a:xfrm>
            <a:off x="881677" y="9140857"/>
            <a:ext cx="12241020" cy="631000"/>
          </a:xfrm>
        </p:spPr>
        <p:txBody>
          <a:bodyPr vert="horz" lIns="91440" tIns="45720" rIns="91440" bIns="45720" rtlCol="0" anchor="ctr">
            <a:normAutofit fontScale="77500" lnSpcReduction="20000"/>
          </a:bodyPr>
          <a:lstStyle/>
          <a:p>
            <a:pPr algn="l"/>
            <a:r>
              <a:rPr lang="en-AU" sz="3400" dirty="0">
                <a:latin typeface="Quicksand Bold" pitchFamily="2" charset="0"/>
                <a:hlinkClick r:id="rId5"/>
              </a:rPr>
              <a:t>           ACTChildSafe.act.gov.au</a:t>
            </a:r>
            <a:r>
              <a:rPr lang="en-AU" sz="4900" dirty="0">
                <a:latin typeface="Quicksand Bold" pitchFamily="2" charset="0"/>
              </a:rPr>
              <a:t>	 		</a:t>
            </a:r>
            <a:r>
              <a:rPr lang="en-AU" sz="3400" dirty="0">
                <a:solidFill>
                  <a:srgbClr val="BF2B24"/>
                </a:solidFill>
                <a:latin typeface="Quicksand Bold" pitchFamily="2" charset="0"/>
                <a:hlinkClick r:id="rId6">
                  <a:extLst>
                    <a:ext uri="{A12FA001-AC4F-418D-AE19-62706E023703}">
                      <ahyp:hlinkClr xmlns:ahyp="http://schemas.microsoft.com/office/drawing/2018/hyperlinkcolor" val="tx"/>
                    </a:ext>
                  </a:extLst>
                </a:hlinkClick>
              </a:rPr>
              <a:t>ACTChildSafe@act.gov.au</a:t>
            </a:r>
            <a:r>
              <a:rPr lang="en-AU" sz="3400" dirty="0">
                <a:solidFill>
                  <a:srgbClr val="BF2B24"/>
                </a:solidFill>
                <a:latin typeface="Quicksand Bold" pitchFamily="2" charset="0"/>
              </a:rPr>
              <a:t> </a:t>
            </a:r>
          </a:p>
        </p:txBody>
      </p:sp>
      <p:graphicFrame>
        <p:nvGraphicFramePr>
          <p:cNvPr id="2" name="Diagram 1">
            <a:extLst>
              <a:ext uri="{FF2B5EF4-FFF2-40B4-BE49-F238E27FC236}">
                <a16:creationId xmlns:a16="http://schemas.microsoft.com/office/drawing/2014/main" id="{8D501CEE-A9E9-68C7-5A59-D6FCE31B272D}"/>
              </a:ext>
            </a:extLst>
          </p:cNvPr>
          <p:cNvGraphicFramePr/>
          <p:nvPr>
            <p:extLst>
              <p:ext uri="{D42A27DB-BD31-4B8C-83A1-F6EECF244321}">
                <p14:modId xmlns:p14="http://schemas.microsoft.com/office/powerpoint/2010/main" val="3148024306"/>
              </p:ext>
            </p:extLst>
          </p:nvPr>
        </p:nvGraphicFramePr>
        <p:xfrm>
          <a:off x="3015630" y="2263180"/>
          <a:ext cx="9753965" cy="64287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A purple rectangular sign with colorful text&#10;&#10;Description automatically generated">
            <a:extLst>
              <a:ext uri="{FF2B5EF4-FFF2-40B4-BE49-F238E27FC236}">
                <a16:creationId xmlns:a16="http://schemas.microsoft.com/office/drawing/2014/main" id="{19FD21F9-3884-78CE-1B6A-FFA02C6B60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264" y="257566"/>
            <a:ext cx="3175975" cy="2165309"/>
          </a:xfrm>
          <a:prstGeom prst="rect">
            <a:avLst/>
          </a:prstGeom>
        </p:spPr>
      </p:pic>
      <p:pic>
        <p:nvPicPr>
          <p:cNvPr id="4" name="Graphic 3" descr="Internet with solid fill">
            <a:extLst>
              <a:ext uri="{FF2B5EF4-FFF2-40B4-BE49-F238E27FC236}">
                <a16:creationId xmlns:a16="http://schemas.microsoft.com/office/drawing/2014/main" id="{B641CFBF-F4AC-8FDE-053E-FB9A5FF38C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1889" y="9055157"/>
            <a:ext cx="802399" cy="802399"/>
          </a:xfrm>
          <a:prstGeom prst="rect">
            <a:avLst/>
          </a:prstGeom>
        </p:spPr>
      </p:pic>
      <p:pic>
        <p:nvPicPr>
          <p:cNvPr id="9" name="Graphic 8" descr="Email with solid fill">
            <a:extLst>
              <a:ext uri="{FF2B5EF4-FFF2-40B4-BE49-F238E27FC236}">
                <a16:creationId xmlns:a16="http://schemas.microsoft.com/office/drawing/2014/main" id="{EAF2F523-113B-6842-E0D3-7EC1B6DA93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37928" y="9055157"/>
            <a:ext cx="631000" cy="631000"/>
          </a:xfrm>
          <a:prstGeom prst="rect">
            <a:avLst/>
          </a:prstGeom>
        </p:spPr>
      </p:pic>
    </p:spTree>
    <p:custDataLst>
      <p:tags r:id="rId1"/>
    </p:custDataLst>
    <p:extLst>
      <p:ext uri="{BB962C8B-B14F-4D97-AF65-F5344CB8AC3E}">
        <p14:creationId xmlns:p14="http://schemas.microsoft.com/office/powerpoint/2010/main" val="203947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mountains and sun&#10;&#10;Description automatically generated">
            <a:extLst>
              <a:ext uri="{FF2B5EF4-FFF2-40B4-BE49-F238E27FC236}">
                <a16:creationId xmlns:a16="http://schemas.microsoft.com/office/drawing/2014/main" id="{F0160817-7619-A8FF-51CC-A7FF04E531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579"/>
          <a:stretch/>
        </p:blipFill>
        <p:spPr>
          <a:xfrm>
            <a:off x="0" y="-57150"/>
            <a:ext cx="13716000" cy="10401299"/>
          </a:xfrm>
          <a:prstGeom prst="rect">
            <a:avLst/>
          </a:prstGeom>
        </p:spPr>
      </p:pic>
      <p:sp>
        <p:nvSpPr>
          <p:cNvPr id="3" name="TextBox 3"/>
          <p:cNvSpPr txBox="1"/>
          <p:nvPr/>
        </p:nvSpPr>
        <p:spPr>
          <a:xfrm>
            <a:off x="637919" y="605140"/>
            <a:ext cx="12440163" cy="2051844"/>
          </a:xfrm>
          <a:prstGeom prst="rect">
            <a:avLst/>
          </a:prstGeom>
        </p:spPr>
        <p:txBody>
          <a:bodyPr wrap="square" lIns="0" tIns="0" rIns="0" bIns="0" rtlCol="0" anchor="t">
            <a:spAutoFit/>
          </a:bodyPr>
          <a:lstStyle/>
          <a:p>
            <a:pPr algn="ctr">
              <a:lnSpc>
                <a:spcPts val="3150"/>
              </a:lnSpc>
            </a:pPr>
            <a:r>
              <a:rPr lang="en-US" sz="2800" dirty="0">
                <a:solidFill>
                  <a:srgbClr val="FFFFFF"/>
                </a:solidFill>
                <a:latin typeface="Quicksand Bold"/>
              </a:rPr>
              <a:t>I wish to acknowledge the traditional custodians of these lands and pay my respects to Elders, past and present. I also acknowledge the emerging leadership capacity of First Nations children and young people and the importance of culture in giving their lives strength and meaning.</a:t>
            </a:r>
          </a:p>
        </p:txBody>
      </p:sp>
      <p:sp>
        <p:nvSpPr>
          <p:cNvPr id="4" name="TextBox 4"/>
          <p:cNvSpPr txBox="1"/>
          <p:nvPr/>
        </p:nvSpPr>
        <p:spPr>
          <a:xfrm>
            <a:off x="618869" y="7620001"/>
            <a:ext cx="12440163" cy="2462213"/>
          </a:xfrm>
          <a:prstGeom prst="rect">
            <a:avLst/>
          </a:prstGeom>
          <a:solidFill>
            <a:schemeClr val="accent1">
              <a:lumMod val="75000"/>
            </a:schemeClr>
          </a:solidFill>
        </p:spPr>
        <p:txBody>
          <a:bodyPr wrap="square" lIns="0" tIns="0" rIns="0" bIns="0" rtlCol="0" anchor="t">
            <a:spAutoFit/>
          </a:bodyPr>
          <a:lstStyle/>
          <a:p>
            <a:pPr algn="ctr">
              <a:lnSpc>
                <a:spcPts val="3150"/>
              </a:lnSpc>
            </a:pPr>
            <a:r>
              <a:rPr lang="en-US" sz="2800" dirty="0">
                <a:solidFill>
                  <a:srgbClr val="FFFFFF"/>
                </a:solidFill>
                <a:latin typeface="Quicksand Bold"/>
              </a:rPr>
              <a:t>I further acknowledge the enduring connection to Country of all Aboriginal and Torres Strait Islander peoples and the ongoing impacts of dispossession and colonisation, recognising that their rights</a:t>
            </a:r>
          </a:p>
          <a:p>
            <a:pPr algn="ctr">
              <a:lnSpc>
                <a:spcPts val="3150"/>
              </a:lnSpc>
            </a:pPr>
            <a:r>
              <a:rPr lang="en-US" sz="2800" dirty="0">
                <a:solidFill>
                  <a:srgbClr val="FFFFFF"/>
                </a:solidFill>
                <a:latin typeface="Quicksand Bold"/>
              </a:rPr>
              <a:t>to these lands have never been ceded.</a:t>
            </a:r>
          </a:p>
          <a:p>
            <a:pPr algn="ctr">
              <a:lnSpc>
                <a:spcPts val="3150"/>
              </a:lnSpc>
            </a:pPr>
            <a:endParaRPr lang="en-US" sz="2800" dirty="0">
              <a:solidFill>
                <a:srgbClr val="FFFFFF"/>
              </a:solidFill>
              <a:latin typeface="Quicksand Bold"/>
            </a:endParaRPr>
          </a:p>
          <a:p>
            <a:pPr algn="ctr">
              <a:lnSpc>
                <a:spcPts val="3150"/>
              </a:lnSpc>
            </a:pPr>
            <a:r>
              <a:rPr lang="en-US" sz="2800" dirty="0">
                <a:solidFill>
                  <a:srgbClr val="FFFFFF"/>
                </a:solidFill>
                <a:latin typeface="Quicksand Bold"/>
              </a:rPr>
              <a:t>Always was, always will be, Aboriginal land.</a:t>
            </a:r>
          </a:p>
        </p:txBody>
      </p:sp>
      <p:sp>
        <p:nvSpPr>
          <p:cNvPr id="5" name="Slide Number Placeholder 4">
            <a:extLst>
              <a:ext uri="{FF2B5EF4-FFF2-40B4-BE49-F238E27FC236}">
                <a16:creationId xmlns:a16="http://schemas.microsoft.com/office/drawing/2014/main" id="{6303D67F-65D8-626C-BAC3-421A9556F45F}"/>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6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86429F-0D77-5B48-9803-154A0DC64F64}"/>
              </a:ext>
            </a:extLst>
          </p:cNvPr>
          <p:cNvSpPr txBox="1"/>
          <p:nvPr/>
        </p:nvSpPr>
        <p:spPr>
          <a:xfrm>
            <a:off x="542932" y="4207396"/>
            <a:ext cx="2694826" cy="367903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700" b="1" dirty="0">
                <a:latin typeface="+mj-lt"/>
                <a:ea typeface="+mj-ea"/>
                <a:cs typeface="+mj-cs"/>
              </a:rPr>
              <a:t>Session Outline</a:t>
            </a:r>
          </a:p>
        </p:txBody>
      </p:sp>
      <p:pic>
        <p:nvPicPr>
          <p:cNvPr id="6" name="Picture 5" descr="A close up of a blue and orange wave&#10;&#10;AI-generated content may be incorrect.">
            <a:extLst>
              <a:ext uri="{FF2B5EF4-FFF2-40B4-BE49-F238E27FC236}">
                <a16:creationId xmlns:a16="http://schemas.microsoft.com/office/drawing/2014/main" id="{96F7980E-343A-B859-2138-A07BD715E563}"/>
              </a:ext>
            </a:extLst>
          </p:cNvPr>
          <p:cNvPicPr>
            <a:picLocks noChangeAspect="1"/>
          </p:cNvPicPr>
          <p:nvPr/>
        </p:nvPicPr>
        <p:blipFill>
          <a:blip r:embed="rId4"/>
          <a:srcRect l="54514" r="1129"/>
          <a:stretch/>
        </p:blipFill>
        <p:spPr>
          <a:xfrm>
            <a:off x="20" y="11"/>
            <a:ext cx="13715980" cy="319927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Slide Number Placeholder 4">
            <a:extLst>
              <a:ext uri="{FF2B5EF4-FFF2-40B4-BE49-F238E27FC236}">
                <a16:creationId xmlns:a16="http://schemas.microsoft.com/office/drawing/2014/main" id="{7BC2A95A-45BA-97FE-7D01-0BA2FDB55809}"/>
              </a:ext>
            </a:extLst>
          </p:cNvPr>
          <p:cNvSpPr>
            <a:spLocks noGrp="1"/>
          </p:cNvSpPr>
          <p:nvPr>
            <p:ph type="sldNum" sz="quarter" idx="12"/>
          </p:nvPr>
        </p:nvSpPr>
        <p:spPr>
          <a:xfrm>
            <a:off x="9972675" y="9534525"/>
            <a:ext cx="3086100" cy="547687"/>
          </a:xfrm>
        </p:spPr>
        <p:txBody>
          <a:bodyPr vert="horz" lIns="91440" tIns="45720" rIns="91440" bIns="45720" rtlCol="0" anchor="ctr">
            <a:normAutofit/>
          </a:bodyPr>
          <a:lstStyle/>
          <a:p>
            <a:pPr>
              <a:spcAft>
                <a:spcPts val="600"/>
              </a:spcAft>
              <a:defRPr/>
            </a:pPr>
            <a:fld id="{B6F15528-21DE-4FAA-801E-634DDDAF4B2B}" type="slidenum">
              <a:rPr lang="en-US" sz="1600">
                <a:solidFill>
                  <a:schemeClr val="tx1">
                    <a:lumMod val="75000"/>
                    <a:lumOff val="25000"/>
                  </a:schemeClr>
                </a:solidFill>
                <a:latin typeface="Calibri" panose="020F0502020204030204"/>
              </a:rPr>
              <a:pPr>
                <a:spcAft>
                  <a:spcPts val="600"/>
                </a:spcAft>
                <a:defRPr/>
              </a:pPr>
              <a:t>3</a:t>
            </a:fld>
            <a:endParaRPr lang="en-US" sz="1600">
              <a:solidFill>
                <a:schemeClr val="tx1">
                  <a:lumMod val="75000"/>
                  <a:lumOff val="25000"/>
                </a:schemeClr>
              </a:solidFill>
              <a:latin typeface="Calibri" panose="020F0502020204030204"/>
            </a:endParaRPr>
          </a:p>
        </p:txBody>
      </p:sp>
      <p:graphicFrame>
        <p:nvGraphicFramePr>
          <p:cNvPr id="17" name="TextBox 1">
            <a:extLst>
              <a:ext uri="{FF2B5EF4-FFF2-40B4-BE49-F238E27FC236}">
                <a16:creationId xmlns:a16="http://schemas.microsoft.com/office/drawing/2014/main" id="{1E2474EB-8F38-9BAB-EE9E-3145BC63A05F}"/>
              </a:ext>
            </a:extLst>
          </p:cNvPr>
          <p:cNvGraphicFramePr/>
          <p:nvPr>
            <p:extLst>
              <p:ext uri="{D42A27DB-BD31-4B8C-83A1-F6EECF244321}">
                <p14:modId xmlns:p14="http://schemas.microsoft.com/office/powerpoint/2010/main" val="1253835121"/>
              </p:ext>
            </p:extLst>
          </p:nvPr>
        </p:nvGraphicFramePr>
        <p:xfrm>
          <a:off x="3401616" y="3487316"/>
          <a:ext cx="9771453" cy="5820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13109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8D70-B7D2-0089-EF6A-7CBB26919D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AC7693-4B96-2D63-A05C-E90CB6DF1A5D}"/>
              </a:ext>
            </a:extLst>
          </p:cNvPr>
          <p:cNvSpPr>
            <a:spLocks noGrp="1"/>
          </p:cNvSpPr>
          <p:nvPr>
            <p:ph type="title"/>
          </p:nvPr>
        </p:nvSpPr>
        <p:spPr>
          <a:xfrm>
            <a:off x="942975" y="5071492"/>
            <a:ext cx="11830050" cy="4279106"/>
          </a:xfrm>
        </p:spPr>
        <p:txBody>
          <a:bodyPr>
            <a:noAutofit/>
          </a:bodyPr>
          <a:lstStyle/>
          <a:p>
            <a:r>
              <a:rPr lang="en-AU" sz="9600" b="1" dirty="0"/>
              <a:t>The ACT Child Safe Standards Scheme</a:t>
            </a:r>
          </a:p>
        </p:txBody>
      </p:sp>
      <p:sp>
        <p:nvSpPr>
          <p:cNvPr id="2" name="Slide Number Placeholder 1">
            <a:extLst>
              <a:ext uri="{FF2B5EF4-FFF2-40B4-BE49-F238E27FC236}">
                <a16:creationId xmlns:a16="http://schemas.microsoft.com/office/drawing/2014/main" id="{E8F649FC-A050-0A38-B737-6755F4C42E17}"/>
              </a:ext>
            </a:extLst>
          </p:cNvPr>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descr="A close up of a blue and orange wave&#10;&#10;AI-generated content may be incorrect.">
            <a:extLst>
              <a:ext uri="{FF2B5EF4-FFF2-40B4-BE49-F238E27FC236}">
                <a16:creationId xmlns:a16="http://schemas.microsoft.com/office/drawing/2014/main" id="{E7A66EAD-BC8C-4F1D-3580-A3F2C040E971}"/>
              </a:ext>
            </a:extLst>
          </p:cNvPr>
          <p:cNvPicPr>
            <a:picLocks noChangeAspect="1"/>
          </p:cNvPicPr>
          <p:nvPr/>
        </p:nvPicPr>
        <p:blipFill>
          <a:blip r:embed="rId4"/>
          <a:srcRect l="54514" r="1129"/>
          <a:stretch/>
        </p:blipFill>
        <p:spPr>
          <a:xfrm>
            <a:off x="3683" y="1"/>
            <a:ext cx="13712317" cy="6079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104157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6000"/>
          </a:schemeClr>
        </a:solidFill>
        <a:effectLst/>
      </p:bgPr>
    </p:bg>
    <p:spTree>
      <p:nvGrpSpPr>
        <p:cNvPr id="1" name="">
          <a:extLst>
            <a:ext uri="{FF2B5EF4-FFF2-40B4-BE49-F238E27FC236}">
              <a16:creationId xmlns:a16="http://schemas.microsoft.com/office/drawing/2014/main" id="{F71D300C-B46B-679C-C094-7A0BDBB6975C}"/>
            </a:ext>
          </a:extLst>
        </p:cNvPr>
        <p:cNvGrpSpPr/>
        <p:nvPr/>
      </p:nvGrpSpPr>
      <p:grpSpPr>
        <a:xfrm>
          <a:off x="0" y="0"/>
          <a:ext cx="0" cy="0"/>
          <a:chOff x="0" y="0"/>
          <a:chExt cx="0" cy="0"/>
        </a:xfrm>
      </p:grpSpPr>
      <p:pic>
        <p:nvPicPr>
          <p:cNvPr id="6" name="Picture 5" descr="A close up of a blue and orange wave&#10;&#10;AI-generated content may be incorrect.">
            <a:extLst>
              <a:ext uri="{FF2B5EF4-FFF2-40B4-BE49-F238E27FC236}">
                <a16:creationId xmlns:a16="http://schemas.microsoft.com/office/drawing/2014/main" id="{47BD9844-210E-759A-D5C6-621631B020AD}"/>
              </a:ext>
            </a:extLst>
          </p:cNvPr>
          <p:cNvPicPr>
            <a:picLocks noChangeAspect="1"/>
          </p:cNvPicPr>
          <p:nvPr/>
        </p:nvPicPr>
        <p:blipFill>
          <a:blip r:embed="rId4"/>
          <a:srcRect l="54514" r="1129"/>
          <a:stretch/>
        </p:blipFill>
        <p:spPr>
          <a:xfrm>
            <a:off x="3686" y="11"/>
            <a:ext cx="13715980" cy="26356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effectLst>
            <a:glow rad="127000">
              <a:schemeClr val="accent1">
                <a:alpha val="0"/>
              </a:schemeClr>
            </a:glow>
            <a:outerShdw blurRad="50800" dist="50800" dir="5400000" algn="ctr" rotWithShape="0">
              <a:srgbClr val="000000">
                <a:alpha val="0"/>
              </a:srgbClr>
            </a:outerShdw>
            <a:reflection endPos="0" dist="50800" dir="5400000" sy="-100000" algn="bl" rotWithShape="0"/>
          </a:effectLst>
        </p:spPr>
      </p:pic>
      <p:sp>
        <p:nvSpPr>
          <p:cNvPr id="8" name="TextBox 7">
            <a:extLst>
              <a:ext uri="{FF2B5EF4-FFF2-40B4-BE49-F238E27FC236}">
                <a16:creationId xmlns:a16="http://schemas.microsoft.com/office/drawing/2014/main" id="{523D2FC4-8B33-38EE-CC09-EB6B8C29A455}"/>
              </a:ext>
            </a:extLst>
          </p:cNvPr>
          <p:cNvSpPr txBox="1"/>
          <p:nvPr/>
        </p:nvSpPr>
        <p:spPr>
          <a:xfrm>
            <a:off x="783244" y="246957"/>
            <a:ext cx="7154875" cy="20162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700" b="1" dirty="0">
              <a:latin typeface="+mj-lt"/>
              <a:ea typeface="+mj-ea"/>
              <a:cs typeface="+mj-cs"/>
            </a:endParaRPr>
          </a:p>
        </p:txBody>
      </p:sp>
      <p:sp>
        <p:nvSpPr>
          <p:cNvPr id="5" name="Slide Number Placeholder 4">
            <a:extLst>
              <a:ext uri="{FF2B5EF4-FFF2-40B4-BE49-F238E27FC236}">
                <a16:creationId xmlns:a16="http://schemas.microsoft.com/office/drawing/2014/main" id="{F5A1B0A3-91DE-7E29-BF68-F232CFAC2D12}"/>
              </a:ext>
            </a:extLst>
          </p:cNvPr>
          <p:cNvSpPr>
            <a:spLocks noGrp="1"/>
          </p:cNvSpPr>
          <p:nvPr>
            <p:ph type="sldNum" sz="quarter" idx="12"/>
          </p:nvPr>
        </p:nvSpPr>
        <p:spPr>
          <a:xfrm>
            <a:off x="9972675" y="9534525"/>
            <a:ext cx="3086100" cy="547687"/>
          </a:xfrm>
        </p:spPr>
        <p:txBody>
          <a:bodyPr vert="horz" lIns="91440" tIns="45720" rIns="91440" bIns="45720" rtlCol="0" anchor="ctr">
            <a:normAutofit/>
          </a:bodyPr>
          <a:lstStyle/>
          <a:p>
            <a:pPr>
              <a:spcAft>
                <a:spcPts val="600"/>
              </a:spcAft>
              <a:defRPr/>
            </a:pPr>
            <a:fld id="{B6F15528-21DE-4FAA-801E-634DDDAF4B2B}" type="slidenum">
              <a:rPr lang="en-US" sz="1600">
                <a:solidFill>
                  <a:schemeClr val="tx1">
                    <a:lumMod val="75000"/>
                    <a:lumOff val="25000"/>
                  </a:schemeClr>
                </a:solidFill>
                <a:latin typeface="Calibri" panose="020F0502020204030204"/>
              </a:rPr>
              <a:pPr>
                <a:spcAft>
                  <a:spcPts val="600"/>
                </a:spcAft>
                <a:defRPr/>
              </a:pPr>
              <a:t>5</a:t>
            </a:fld>
            <a:endParaRPr lang="en-US" sz="1600">
              <a:solidFill>
                <a:schemeClr val="tx1">
                  <a:lumMod val="75000"/>
                  <a:lumOff val="25000"/>
                </a:schemeClr>
              </a:solidFill>
              <a:latin typeface="Calibri" panose="020F0502020204030204"/>
            </a:endParaRPr>
          </a:p>
        </p:txBody>
      </p:sp>
      <p:graphicFrame>
        <p:nvGraphicFramePr>
          <p:cNvPr id="17" name="TextBox 1">
            <a:extLst>
              <a:ext uri="{FF2B5EF4-FFF2-40B4-BE49-F238E27FC236}">
                <a16:creationId xmlns:a16="http://schemas.microsoft.com/office/drawing/2014/main" id="{11596D9F-257C-F23E-DA70-DAD136FA9003}"/>
              </a:ext>
            </a:extLst>
          </p:cNvPr>
          <p:cNvGraphicFramePr/>
          <p:nvPr>
            <p:extLst>
              <p:ext uri="{D42A27DB-BD31-4B8C-83A1-F6EECF244321}">
                <p14:modId xmlns:p14="http://schemas.microsoft.com/office/powerpoint/2010/main" val="3238071544"/>
              </p:ext>
            </p:extLst>
          </p:nvPr>
        </p:nvGraphicFramePr>
        <p:xfrm>
          <a:off x="657225" y="2682813"/>
          <a:ext cx="12177440" cy="7604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3AF98C2C-1407-0F00-05C8-EC6426DC0C45}"/>
              </a:ext>
            </a:extLst>
          </p:cNvPr>
          <p:cNvSpPr txBox="1"/>
          <p:nvPr/>
        </p:nvSpPr>
        <p:spPr>
          <a:xfrm>
            <a:off x="449288" y="47190"/>
            <a:ext cx="8739052" cy="2215991"/>
          </a:xfrm>
          <a:prstGeom prst="rect">
            <a:avLst/>
          </a:prstGeom>
          <a:noFill/>
        </p:spPr>
        <p:txBody>
          <a:bodyPr wrap="square" rtlCol="0">
            <a:spAutoFit/>
          </a:bodyPr>
          <a:lstStyle/>
          <a:p>
            <a:r>
              <a:rPr lang="en-AU" sz="13800" dirty="0"/>
              <a:t>Timeline</a:t>
            </a:r>
          </a:p>
        </p:txBody>
      </p:sp>
    </p:spTree>
    <p:custDataLst>
      <p:tags r:id="rId1"/>
    </p:custDataLst>
    <p:extLst>
      <p:ext uri="{BB962C8B-B14F-4D97-AF65-F5344CB8AC3E}">
        <p14:creationId xmlns:p14="http://schemas.microsoft.com/office/powerpoint/2010/main" val="155699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837292DA-1BDB-3004-D7EF-2A94DDEC6AA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0A099D25-2B6E-7D86-1E31-C7C0564A4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80"/>
            <a:ext cx="9730296" cy="1029298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a:extLst>
              <a:ext uri="{FF2B5EF4-FFF2-40B4-BE49-F238E27FC236}">
                <a16:creationId xmlns:a16="http://schemas.microsoft.com/office/drawing/2014/main" id="{A8620CDF-F9D3-C933-E1F9-21F7AB4591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5043"/>
          <a:stretch/>
        </p:blipFill>
        <p:spPr>
          <a:xfrm flipH="1">
            <a:off x="0" y="-5980"/>
            <a:ext cx="13715998" cy="10292980"/>
          </a:xfrm>
          <a:prstGeom prst="rect">
            <a:avLst/>
          </a:prstGeom>
        </p:spPr>
      </p:pic>
      <p:sp>
        <p:nvSpPr>
          <p:cNvPr id="3" name="TextBox 4">
            <a:extLst>
              <a:ext uri="{FF2B5EF4-FFF2-40B4-BE49-F238E27FC236}">
                <a16:creationId xmlns:a16="http://schemas.microsoft.com/office/drawing/2014/main" id="{7E0908EA-190A-8625-70FA-F0B25C741943}"/>
              </a:ext>
            </a:extLst>
          </p:cNvPr>
          <p:cNvSpPr txBox="1"/>
          <p:nvPr/>
        </p:nvSpPr>
        <p:spPr>
          <a:xfrm>
            <a:off x="6857999" y="238821"/>
            <a:ext cx="5041662" cy="2130188"/>
          </a:xfrm>
          <a:prstGeom prst="rect">
            <a:avLst/>
          </a:prstGeom>
        </p:spPr>
        <p:txBody>
          <a:bodyPr vert="horz" lIns="91440" tIns="45720" rIns="91440" bIns="45720" rtlCol="0" anchor="t">
            <a:normAutofit/>
          </a:bodyPr>
          <a:lstStyle/>
          <a:p>
            <a:pPr defTabSz="685800">
              <a:lnSpc>
                <a:spcPct val="90000"/>
              </a:lnSpc>
              <a:spcBef>
                <a:spcPct val="0"/>
              </a:spcBef>
              <a:spcAft>
                <a:spcPts val="450"/>
              </a:spcAft>
            </a:pPr>
            <a:r>
              <a:rPr lang="en-US" sz="5400" b="1" dirty="0">
                <a:solidFill>
                  <a:srgbClr val="000000"/>
                </a:solidFill>
                <a:latin typeface="+mj-lt"/>
                <a:ea typeface="+mj-ea"/>
                <a:cs typeface="+mj-cs"/>
              </a:rPr>
              <a:t>Being a child safe organisation</a:t>
            </a:r>
            <a:endParaRPr lang="en-US" sz="5400" b="1" kern="1200" dirty="0">
              <a:solidFill>
                <a:srgbClr val="000000"/>
              </a:solidFill>
              <a:latin typeface="+mj-lt"/>
              <a:ea typeface="+mj-ea"/>
              <a:cs typeface="+mj-cs"/>
            </a:endParaRPr>
          </a:p>
        </p:txBody>
      </p:sp>
      <p:sp>
        <p:nvSpPr>
          <p:cNvPr id="30" name="Freeform 67">
            <a:extLst>
              <a:ext uri="{FF2B5EF4-FFF2-40B4-BE49-F238E27FC236}">
                <a16:creationId xmlns:a16="http://schemas.microsoft.com/office/drawing/2014/main" id="{612F485C-99C1-1391-9CFE-5E533349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4" y="6240850"/>
            <a:ext cx="4866022" cy="405980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 name="Oval 31">
            <a:extLst>
              <a:ext uri="{FF2B5EF4-FFF2-40B4-BE49-F238E27FC236}">
                <a16:creationId xmlns:a16="http://schemas.microsoft.com/office/drawing/2014/main" id="{06006C9B-DE30-DDC6-AD6D-9EF0DC843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213" y="4241791"/>
            <a:ext cx="4300508" cy="430050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Freeform 65">
            <a:extLst>
              <a:ext uri="{FF2B5EF4-FFF2-40B4-BE49-F238E27FC236}">
                <a16:creationId xmlns:a16="http://schemas.microsoft.com/office/drawing/2014/main" id="{CFFEAAB7-79BC-8FEB-EEA7-BB4DBEBB1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0"/>
            <a:ext cx="6139948" cy="5201881"/>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Slide Number Placeholder 4">
            <a:extLst>
              <a:ext uri="{FF2B5EF4-FFF2-40B4-BE49-F238E27FC236}">
                <a16:creationId xmlns:a16="http://schemas.microsoft.com/office/drawing/2014/main" id="{8629115E-F990-952E-9B55-0FF95C4F7939}"/>
              </a:ext>
            </a:extLst>
          </p:cNvPr>
          <p:cNvSpPr>
            <a:spLocks noGrp="1"/>
          </p:cNvSpPr>
          <p:nvPr>
            <p:ph type="sldNum" sz="quarter" idx="12"/>
          </p:nvPr>
        </p:nvSpPr>
        <p:spPr>
          <a:xfrm>
            <a:off x="12216811" y="9757014"/>
            <a:ext cx="642069" cy="353325"/>
          </a:xfrm>
        </p:spPr>
        <p:txBody>
          <a:bodyPr vert="horz" lIns="91440" tIns="45720" rIns="91440" bIns="45720" rtlCol="0" anchor="ctr">
            <a:normAutofit/>
          </a:bodyPr>
          <a:lstStyle/>
          <a:p>
            <a:pPr>
              <a:spcAft>
                <a:spcPts val="600"/>
              </a:spcAft>
            </a:pPr>
            <a:fld id="{B6F15528-21DE-4FAA-801E-634DDDAF4B2B}" type="slidenum">
              <a:rPr lang="en-US" sz="1200">
                <a:solidFill>
                  <a:srgbClr val="898989"/>
                </a:solidFill>
                <a:latin typeface="+mn-lt"/>
              </a:rPr>
              <a:pPr>
                <a:spcAft>
                  <a:spcPts val="600"/>
                </a:spcAft>
              </a:pPr>
              <a:t>6</a:t>
            </a:fld>
            <a:endParaRPr lang="en-US" sz="1200">
              <a:solidFill>
                <a:srgbClr val="898989"/>
              </a:solidFill>
              <a:latin typeface="+mn-lt"/>
            </a:endParaRPr>
          </a:p>
        </p:txBody>
      </p:sp>
      <p:sp>
        <p:nvSpPr>
          <p:cNvPr id="2" name="TextBox 2">
            <a:extLst>
              <a:ext uri="{FF2B5EF4-FFF2-40B4-BE49-F238E27FC236}">
                <a16:creationId xmlns:a16="http://schemas.microsoft.com/office/drawing/2014/main" id="{A3F429B1-17EC-2497-A00B-1AC56E9343E7}"/>
              </a:ext>
            </a:extLst>
          </p:cNvPr>
          <p:cNvSpPr txBox="1"/>
          <p:nvPr/>
        </p:nvSpPr>
        <p:spPr>
          <a:xfrm>
            <a:off x="685800" y="1790700"/>
            <a:ext cx="7543800" cy="3886200"/>
          </a:xfrm>
          <a:prstGeom prst="rect">
            <a:avLst/>
          </a:prstGeom>
        </p:spPr>
        <p:txBody>
          <a:bodyPr vert="horz" lIns="91440" tIns="45720" rIns="91440" bIns="45720" rtlCol="0">
            <a:noAutofit/>
          </a:bodyPr>
          <a:lstStyle/>
          <a:p>
            <a:pPr>
              <a:lnSpc>
                <a:spcPct val="90000"/>
              </a:lnSpc>
              <a:spcAft>
                <a:spcPts val="450"/>
              </a:spcAft>
            </a:pPr>
            <a:endParaRPr lang="en-US" sz="2400" dirty="0">
              <a:solidFill>
                <a:srgbClr val="1F464F"/>
              </a:solidFill>
              <a:latin typeface="Quicksand" pitchFamily="2" charset="0"/>
            </a:endParaRPr>
          </a:p>
        </p:txBody>
      </p:sp>
      <p:sp>
        <p:nvSpPr>
          <p:cNvPr id="4" name="TextBox 3">
            <a:extLst>
              <a:ext uri="{FF2B5EF4-FFF2-40B4-BE49-F238E27FC236}">
                <a16:creationId xmlns:a16="http://schemas.microsoft.com/office/drawing/2014/main" id="{5029C30E-2144-E6F4-408C-CCD77BFABBAF}"/>
              </a:ext>
            </a:extLst>
          </p:cNvPr>
          <p:cNvSpPr txBox="1"/>
          <p:nvPr/>
        </p:nvSpPr>
        <p:spPr>
          <a:xfrm>
            <a:off x="232038" y="733007"/>
            <a:ext cx="5400600" cy="3503523"/>
          </a:xfrm>
          <a:prstGeom prst="rect">
            <a:avLst/>
          </a:prstGeom>
          <a:noFill/>
        </p:spPr>
        <p:txBody>
          <a:bodyPr wrap="square" rtlCol="0">
            <a:spAutoFit/>
          </a:bodyPr>
          <a:lstStyle/>
          <a:p>
            <a:pPr algn="ctr">
              <a:lnSpc>
                <a:spcPts val="3779"/>
              </a:lnSpc>
            </a:pPr>
            <a:r>
              <a:rPr lang="en-US" sz="3200" kern="100" dirty="0">
                <a:latin typeface="Quicksand" pitchFamily="2" charset="0"/>
                <a:ea typeface="Calibri" panose="020F0502020204030204" pitchFamily="34" charset="0"/>
                <a:cs typeface="Times New Roman" panose="02020603050405020304" pitchFamily="18" charset="0"/>
              </a:rPr>
              <a:t>C</a:t>
            </a:r>
            <a:r>
              <a:rPr lang="en-US" sz="3200" kern="100" dirty="0">
                <a:solidFill>
                  <a:schemeClr val="tx1"/>
                </a:solidFill>
                <a:effectLst/>
                <a:latin typeface="Quicksand" pitchFamily="2" charset="0"/>
                <a:ea typeface="Calibri" panose="020F0502020204030204" pitchFamily="34" charset="0"/>
                <a:cs typeface="Times New Roman" panose="02020603050405020304" pitchFamily="18" charset="0"/>
              </a:rPr>
              <a:t>onsciously and systematically creates</a:t>
            </a:r>
          </a:p>
          <a:p>
            <a:pPr algn="ctr">
              <a:lnSpc>
                <a:spcPts val="3779"/>
              </a:lnSpc>
            </a:pPr>
            <a:r>
              <a:rPr lang="en-US" sz="3200" kern="100" dirty="0">
                <a:solidFill>
                  <a:schemeClr val="tx1"/>
                </a:solidFill>
                <a:effectLst/>
                <a:latin typeface="Quicksand" pitchFamily="2" charset="0"/>
                <a:ea typeface="Calibri" panose="020F0502020204030204" pitchFamily="34" charset="0"/>
                <a:cs typeface="Times New Roman" panose="02020603050405020304" pitchFamily="18" charset="0"/>
              </a:rPr>
              <a:t>an environment where children’s safety and wellbeing is at the centre of thought, values and actions.</a:t>
            </a:r>
            <a:endParaRPr lang="en-AU" sz="3200" dirty="0"/>
          </a:p>
        </p:txBody>
      </p:sp>
      <p:sp>
        <p:nvSpPr>
          <p:cNvPr id="6" name="TextBox 5">
            <a:extLst>
              <a:ext uri="{FF2B5EF4-FFF2-40B4-BE49-F238E27FC236}">
                <a16:creationId xmlns:a16="http://schemas.microsoft.com/office/drawing/2014/main" id="{D0BF163C-56E0-FED0-9DF0-6209993D4C1A}"/>
              </a:ext>
            </a:extLst>
          </p:cNvPr>
          <p:cNvSpPr txBox="1"/>
          <p:nvPr/>
        </p:nvSpPr>
        <p:spPr>
          <a:xfrm>
            <a:off x="5505786" y="5143500"/>
            <a:ext cx="3440446" cy="2554545"/>
          </a:xfrm>
          <a:prstGeom prst="rect">
            <a:avLst/>
          </a:prstGeom>
          <a:noFill/>
        </p:spPr>
        <p:txBody>
          <a:bodyPr wrap="square" rtlCol="0">
            <a:spAutoFit/>
          </a:bodyPr>
          <a:lstStyle/>
          <a:p>
            <a:pPr algn="ctr"/>
            <a:r>
              <a:rPr lang="en-US" sz="3200" kern="100" dirty="0">
                <a:latin typeface="Quicksand" pitchFamily="2" charset="0"/>
                <a:ea typeface="Calibri" panose="020F0502020204030204" pitchFamily="34" charset="0"/>
                <a:cs typeface="Times New Roman" panose="02020603050405020304" pitchFamily="18" charset="0"/>
              </a:rPr>
              <a:t>P</a:t>
            </a:r>
            <a:r>
              <a:rPr lang="en-US" sz="3200" kern="100" dirty="0">
                <a:solidFill>
                  <a:schemeClr val="tx1"/>
                </a:solidFill>
                <a:effectLst/>
                <a:latin typeface="Quicksand" pitchFamily="2" charset="0"/>
                <a:ea typeface="Calibri" panose="020F0502020204030204" pitchFamily="34" charset="0"/>
                <a:cs typeface="Times New Roman" panose="02020603050405020304" pitchFamily="18" charset="0"/>
              </a:rPr>
              <a:t>laces emphasis</a:t>
            </a:r>
          </a:p>
          <a:p>
            <a:pPr algn="ctr"/>
            <a:r>
              <a:rPr lang="en-US" sz="3200" kern="100" dirty="0">
                <a:solidFill>
                  <a:schemeClr val="tx1"/>
                </a:solidFill>
                <a:effectLst/>
                <a:latin typeface="Quicksand" pitchFamily="2" charset="0"/>
                <a:ea typeface="Calibri" panose="020F0502020204030204" pitchFamily="34" charset="0"/>
                <a:cs typeface="Times New Roman" panose="02020603050405020304" pitchFamily="18" charset="0"/>
              </a:rPr>
              <a:t>on genuine engagement with, and valuing of, children.</a:t>
            </a:r>
            <a:endParaRPr lang="en-AU" sz="3200" dirty="0"/>
          </a:p>
        </p:txBody>
      </p:sp>
      <p:sp>
        <p:nvSpPr>
          <p:cNvPr id="8" name="TextBox 7">
            <a:extLst>
              <a:ext uri="{FF2B5EF4-FFF2-40B4-BE49-F238E27FC236}">
                <a16:creationId xmlns:a16="http://schemas.microsoft.com/office/drawing/2014/main" id="{346BCDBC-2722-D6E6-50E9-B58B4FA10AE5}"/>
              </a:ext>
            </a:extLst>
          </p:cNvPr>
          <p:cNvSpPr txBox="1"/>
          <p:nvPr/>
        </p:nvSpPr>
        <p:spPr>
          <a:xfrm>
            <a:off x="287451" y="7159724"/>
            <a:ext cx="4020159" cy="2554545"/>
          </a:xfrm>
          <a:prstGeom prst="rect">
            <a:avLst/>
          </a:prstGeom>
          <a:noFill/>
        </p:spPr>
        <p:txBody>
          <a:bodyPr wrap="square" rtlCol="0">
            <a:spAutoFit/>
          </a:bodyPr>
          <a:lstStyle/>
          <a:p>
            <a:pPr algn="ctr"/>
            <a:r>
              <a:rPr lang="en-US" sz="3200" kern="100" dirty="0">
                <a:latin typeface="Quicksand" pitchFamily="2" charset="0"/>
                <a:ea typeface="Calibri" panose="020F0502020204030204" pitchFamily="34" charset="0"/>
                <a:cs typeface="Times New Roman" panose="02020603050405020304" pitchFamily="18" charset="0"/>
              </a:rPr>
              <a:t>C</a:t>
            </a:r>
            <a:r>
              <a:rPr lang="en-US" sz="3200" kern="100" dirty="0">
                <a:solidFill>
                  <a:schemeClr val="tx1"/>
                </a:solidFill>
                <a:effectLst/>
                <a:latin typeface="Quicksand" pitchFamily="2" charset="0"/>
                <a:ea typeface="Calibri" panose="020F0502020204030204" pitchFamily="34" charset="0"/>
                <a:cs typeface="Times New Roman" panose="02020603050405020304" pitchFamily="18" charset="0"/>
              </a:rPr>
              <a:t>reates conditions that reduce the likelihood of harm occurring to children.</a:t>
            </a:r>
            <a:endParaRPr lang="en-AU" sz="3200" dirty="0"/>
          </a:p>
        </p:txBody>
      </p:sp>
      <p:sp>
        <p:nvSpPr>
          <p:cNvPr id="10" name="TextBox 9">
            <a:extLst>
              <a:ext uri="{FF2B5EF4-FFF2-40B4-BE49-F238E27FC236}">
                <a16:creationId xmlns:a16="http://schemas.microsoft.com/office/drawing/2014/main" id="{3D0D67BA-AF52-2CCC-F5E0-B4D6B659784A}"/>
              </a:ext>
            </a:extLst>
          </p:cNvPr>
          <p:cNvSpPr txBox="1"/>
          <p:nvPr/>
        </p:nvSpPr>
        <p:spPr>
          <a:xfrm>
            <a:off x="10061836" y="6963042"/>
            <a:ext cx="2872179" cy="2308324"/>
          </a:xfrm>
          <a:prstGeom prst="rect">
            <a:avLst/>
          </a:prstGeom>
          <a:noFill/>
        </p:spPr>
        <p:txBody>
          <a:bodyPr wrap="square" rtlCol="0">
            <a:spAutoFit/>
          </a:bodyPr>
          <a:lstStyle/>
          <a:p>
            <a:pPr algn="ctr"/>
            <a:r>
              <a:rPr lang="en-US" sz="2400" kern="100" dirty="0">
                <a:latin typeface="Quicksand" pitchFamily="2" charset="0"/>
                <a:ea typeface="Calibri" panose="020F0502020204030204" pitchFamily="34" charset="0"/>
                <a:cs typeface="Times New Roman" panose="02020603050405020304" pitchFamily="18" charset="0"/>
              </a:rPr>
              <a:t>C</a:t>
            </a:r>
            <a:r>
              <a:rPr lang="en-US" sz="2400" kern="100" dirty="0">
                <a:solidFill>
                  <a:schemeClr val="tx1"/>
                </a:solidFill>
                <a:effectLst/>
                <a:latin typeface="Quicksand" pitchFamily="2" charset="0"/>
                <a:ea typeface="Calibri" panose="020F0502020204030204" pitchFamily="34" charset="0"/>
                <a:cs typeface="Times New Roman" panose="02020603050405020304" pitchFamily="18" charset="0"/>
              </a:rPr>
              <a:t>reates conditions that increase the likelihood of any harm being identified or discovered.</a:t>
            </a:r>
            <a:endParaRPr lang="en-AU" sz="2400" dirty="0"/>
          </a:p>
        </p:txBody>
      </p:sp>
      <p:sp>
        <p:nvSpPr>
          <p:cNvPr id="12" name="TextBox 11">
            <a:extLst>
              <a:ext uri="{FF2B5EF4-FFF2-40B4-BE49-F238E27FC236}">
                <a16:creationId xmlns:a16="http://schemas.microsoft.com/office/drawing/2014/main" id="{25CB1DFC-8407-01BD-B338-6B9B1B69E66F}"/>
              </a:ext>
            </a:extLst>
          </p:cNvPr>
          <p:cNvSpPr txBox="1"/>
          <p:nvPr/>
        </p:nvSpPr>
        <p:spPr>
          <a:xfrm>
            <a:off x="10505596" y="1759124"/>
            <a:ext cx="3083509" cy="3108543"/>
          </a:xfrm>
          <a:prstGeom prst="rect">
            <a:avLst/>
          </a:prstGeom>
          <a:noFill/>
        </p:spPr>
        <p:txBody>
          <a:bodyPr wrap="square" rtlCol="0">
            <a:spAutoFit/>
          </a:bodyPr>
          <a:lstStyle/>
          <a:p>
            <a:pPr algn="ctr"/>
            <a:r>
              <a:rPr lang="en-US" sz="2800" kern="100" dirty="0">
                <a:latin typeface="Quicksand" pitchFamily="2" charset="0"/>
                <a:ea typeface="Calibri" panose="020F0502020204030204" pitchFamily="34" charset="0"/>
                <a:cs typeface="Times New Roman" panose="02020603050405020304" pitchFamily="18" charset="0"/>
              </a:rPr>
              <a:t>R</a:t>
            </a:r>
            <a:r>
              <a:rPr lang="en-US" sz="2800" kern="100" dirty="0">
                <a:solidFill>
                  <a:schemeClr val="tx1"/>
                </a:solidFill>
                <a:effectLst/>
                <a:latin typeface="Quicksand" pitchFamily="2" charset="0"/>
                <a:ea typeface="Calibri" panose="020F0502020204030204" pitchFamily="34" charset="0"/>
                <a:cs typeface="Times New Roman" panose="02020603050405020304" pitchFamily="18" charset="0"/>
              </a:rPr>
              <a:t>esponds appropriately to any concerns, disclosures, allegations or suspicions of harm.</a:t>
            </a:r>
            <a:endParaRPr lang="en-AU" sz="2800" dirty="0"/>
          </a:p>
        </p:txBody>
      </p:sp>
      <p:sp>
        <p:nvSpPr>
          <p:cNvPr id="13" name="Oval 12">
            <a:extLst>
              <a:ext uri="{FF2B5EF4-FFF2-40B4-BE49-F238E27FC236}">
                <a16:creationId xmlns:a16="http://schemas.microsoft.com/office/drawing/2014/main" id="{845D1EE6-ACE8-BBED-8993-4D6330BB0C58}"/>
              </a:ext>
            </a:extLst>
          </p:cNvPr>
          <p:cNvSpPr/>
          <p:nvPr/>
        </p:nvSpPr>
        <p:spPr>
          <a:xfrm>
            <a:off x="10267519" y="1634467"/>
            <a:ext cx="3540545" cy="3233049"/>
          </a:xfrm>
          <a:prstGeom prst="ellipse">
            <a:avLst/>
          </a:prstGeom>
          <a:noFill/>
          <a:ln w="79375">
            <a:gradFill>
              <a:gsLst>
                <a:gs pos="11655">
                  <a:schemeClr val="accent6">
                    <a:lumMod val="75000"/>
                  </a:schemeClr>
                </a:gs>
                <a:gs pos="37000">
                  <a:schemeClr val="tx1">
                    <a:lumMod val="60000"/>
                    <a:lumOff val="4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F938B857-B202-B5DC-FEE0-551CDA9864C0}"/>
              </a:ext>
            </a:extLst>
          </p:cNvPr>
          <p:cNvSpPr/>
          <p:nvPr/>
        </p:nvSpPr>
        <p:spPr>
          <a:xfrm>
            <a:off x="9783856" y="6373818"/>
            <a:ext cx="3440446" cy="3233049"/>
          </a:xfrm>
          <a:prstGeom prst="ellipse">
            <a:avLst/>
          </a:prstGeom>
          <a:noFill/>
          <a:ln w="41275">
            <a:gradFill>
              <a:gsLst>
                <a:gs pos="0">
                  <a:schemeClr val="accent1">
                    <a:lumMod val="20000"/>
                    <a:lumOff val="80000"/>
                  </a:schemeClr>
                </a:gs>
                <a:gs pos="74000">
                  <a:schemeClr val="accent1">
                    <a:lumMod val="60000"/>
                    <a:lumOff val="40000"/>
                  </a:schemeClr>
                </a:gs>
                <a:gs pos="83000">
                  <a:schemeClr val="tx2">
                    <a:lumMod val="75000"/>
                  </a:schemeClr>
                </a:gs>
                <a:gs pos="100000">
                  <a:schemeClr val="accent6">
                    <a:lumMod val="5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058D8441-B00C-3196-4360-CCBA564DA415}"/>
              </a:ext>
            </a:extLst>
          </p:cNvPr>
          <p:cNvPicPr>
            <a:picLocks noChangeAspect="1"/>
          </p:cNvPicPr>
          <p:nvPr/>
        </p:nvPicPr>
        <p:blipFill>
          <a:blip r:embed="rId5"/>
          <a:stretch>
            <a:fillRect/>
          </a:stretch>
        </p:blipFill>
        <p:spPr>
          <a:xfrm>
            <a:off x="10791503" y="6309491"/>
            <a:ext cx="1073205" cy="82554"/>
          </a:xfrm>
          <a:prstGeom prst="rect">
            <a:avLst/>
          </a:prstGeom>
        </p:spPr>
      </p:pic>
      <p:pic>
        <p:nvPicPr>
          <p:cNvPr id="14" name="Picture 13">
            <a:extLst>
              <a:ext uri="{FF2B5EF4-FFF2-40B4-BE49-F238E27FC236}">
                <a16:creationId xmlns:a16="http://schemas.microsoft.com/office/drawing/2014/main" id="{490BF783-8AF7-A261-5497-E777816361D3}"/>
              </a:ext>
            </a:extLst>
          </p:cNvPr>
          <p:cNvPicPr>
            <a:picLocks noChangeAspect="1"/>
          </p:cNvPicPr>
          <p:nvPr/>
        </p:nvPicPr>
        <p:blipFill>
          <a:blip r:embed="rId6"/>
          <a:stretch>
            <a:fillRect/>
          </a:stretch>
        </p:blipFill>
        <p:spPr>
          <a:xfrm>
            <a:off x="11653596" y="4833815"/>
            <a:ext cx="768389" cy="120656"/>
          </a:xfrm>
          <a:prstGeom prst="rect">
            <a:avLst/>
          </a:prstGeom>
        </p:spPr>
      </p:pic>
      <p:pic>
        <p:nvPicPr>
          <p:cNvPr id="17" name="Picture 16">
            <a:extLst>
              <a:ext uri="{FF2B5EF4-FFF2-40B4-BE49-F238E27FC236}">
                <a16:creationId xmlns:a16="http://schemas.microsoft.com/office/drawing/2014/main" id="{868E7902-A0AA-056E-4557-93DC700D8791}"/>
              </a:ext>
            </a:extLst>
          </p:cNvPr>
          <p:cNvPicPr>
            <a:picLocks noChangeAspect="1"/>
          </p:cNvPicPr>
          <p:nvPr/>
        </p:nvPicPr>
        <p:blipFill>
          <a:blip r:embed="rId7"/>
          <a:stretch>
            <a:fillRect/>
          </a:stretch>
        </p:blipFill>
        <p:spPr>
          <a:xfrm>
            <a:off x="7584274" y="2613810"/>
            <a:ext cx="947532" cy="1064031"/>
          </a:xfrm>
          <a:prstGeom prst="rect">
            <a:avLst/>
          </a:prstGeom>
        </p:spPr>
      </p:pic>
      <p:pic>
        <p:nvPicPr>
          <p:cNvPr id="18" name="Picture 17">
            <a:extLst>
              <a:ext uri="{FF2B5EF4-FFF2-40B4-BE49-F238E27FC236}">
                <a16:creationId xmlns:a16="http://schemas.microsoft.com/office/drawing/2014/main" id="{406DA110-7614-19B4-EA8D-0D8369B06473}"/>
              </a:ext>
            </a:extLst>
          </p:cNvPr>
          <p:cNvPicPr>
            <a:picLocks noChangeAspect="1"/>
          </p:cNvPicPr>
          <p:nvPr/>
        </p:nvPicPr>
        <p:blipFill>
          <a:blip r:embed="rId7"/>
          <a:stretch>
            <a:fillRect/>
          </a:stretch>
        </p:blipFill>
        <p:spPr>
          <a:xfrm>
            <a:off x="8639202" y="8906100"/>
            <a:ext cx="813457" cy="913472"/>
          </a:xfrm>
          <a:prstGeom prst="rect">
            <a:avLst/>
          </a:prstGeom>
        </p:spPr>
      </p:pic>
      <p:pic>
        <p:nvPicPr>
          <p:cNvPr id="19" name="Picture 18">
            <a:extLst>
              <a:ext uri="{FF2B5EF4-FFF2-40B4-BE49-F238E27FC236}">
                <a16:creationId xmlns:a16="http://schemas.microsoft.com/office/drawing/2014/main" id="{7ECBB05B-D3C3-1F26-AD7A-7D24A438B486}"/>
              </a:ext>
            </a:extLst>
          </p:cNvPr>
          <p:cNvPicPr>
            <a:picLocks noChangeAspect="1"/>
          </p:cNvPicPr>
          <p:nvPr/>
        </p:nvPicPr>
        <p:blipFill>
          <a:blip r:embed="rId7"/>
          <a:stretch>
            <a:fillRect/>
          </a:stretch>
        </p:blipFill>
        <p:spPr>
          <a:xfrm>
            <a:off x="12037790" y="751012"/>
            <a:ext cx="524413" cy="588889"/>
          </a:xfrm>
          <a:prstGeom prst="rect">
            <a:avLst/>
          </a:prstGeom>
        </p:spPr>
      </p:pic>
    </p:spTree>
    <p:custDataLst>
      <p:tags r:id="rId1"/>
    </p:custDataLst>
    <p:extLst>
      <p:ext uri="{BB962C8B-B14F-4D97-AF65-F5344CB8AC3E}">
        <p14:creationId xmlns:p14="http://schemas.microsoft.com/office/powerpoint/2010/main" val="389628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54230729-D866-0F74-3D9E-A9511DBEBE8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787F2C-FEDA-183A-7A4B-6927680F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71257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B56FE1-6213-C3B5-D1D7-CFFBF11C9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65646" y="0"/>
            <a:ext cx="7950350"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6144FB2-4136-C2F3-1464-F0AC143BD978}"/>
              </a:ext>
            </a:extLst>
          </p:cNvPr>
          <p:cNvSpPr txBox="1"/>
          <p:nvPr/>
        </p:nvSpPr>
        <p:spPr>
          <a:xfrm>
            <a:off x="554014" y="102940"/>
            <a:ext cx="12712698" cy="18252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dirty="0">
                <a:solidFill>
                  <a:srgbClr val="BF2B24"/>
                </a:solidFill>
                <a:latin typeface="Quicksand Bold" pitchFamily="2" charset="0"/>
                <a:ea typeface="+mj-ea"/>
                <a:cs typeface="+mj-cs"/>
              </a:rPr>
              <a:t>The ACT Child Safe Standards Scheme</a:t>
            </a:r>
          </a:p>
        </p:txBody>
      </p:sp>
      <p:sp>
        <p:nvSpPr>
          <p:cNvPr id="5" name="Slide Number Placeholder 4">
            <a:extLst>
              <a:ext uri="{FF2B5EF4-FFF2-40B4-BE49-F238E27FC236}">
                <a16:creationId xmlns:a16="http://schemas.microsoft.com/office/drawing/2014/main" id="{88D3EF87-00BE-A309-6FBC-519AAB8F782B}"/>
              </a:ext>
            </a:extLst>
          </p:cNvPr>
          <p:cNvSpPr>
            <a:spLocks noGrp="1"/>
          </p:cNvSpPr>
          <p:nvPr>
            <p:ph type="sldNum" sz="quarter" idx="12"/>
          </p:nvPr>
        </p:nvSpPr>
        <p:spPr>
          <a:xfrm>
            <a:off x="9686925" y="9534525"/>
            <a:ext cx="3086100" cy="547687"/>
          </a:xfrm>
        </p:spPr>
        <p:txBody>
          <a:bodyPr vert="horz" lIns="91440" tIns="45720" rIns="91440" bIns="45720" rtlCol="0" anchor="ctr">
            <a:normAutofit/>
          </a:bodyPr>
          <a:lstStyle/>
          <a:p>
            <a:pPr>
              <a:spcAft>
                <a:spcPts val="600"/>
              </a:spcAft>
              <a:defRPr/>
            </a:pPr>
            <a:fld id="{B6F15528-21DE-4FAA-801E-634DDDAF4B2B}" type="slidenum">
              <a:rPr lang="en-US" sz="1200" smtClean="0">
                <a:solidFill>
                  <a:prstClr val="black">
                    <a:tint val="75000"/>
                  </a:prstClr>
                </a:solidFill>
                <a:latin typeface="Calibri" panose="020F0502020204030204"/>
              </a:rPr>
              <a:pPr>
                <a:spcAft>
                  <a:spcPts val="600"/>
                </a:spcAft>
                <a:defRPr/>
              </a:pPr>
              <a:t>7</a:t>
            </a:fld>
            <a:endParaRPr lang="en-US" sz="1200">
              <a:solidFill>
                <a:prstClr val="black">
                  <a:tint val="75000"/>
                </a:prstClr>
              </a:solidFill>
              <a:latin typeface="Calibri" panose="020F0502020204030204"/>
            </a:endParaRPr>
          </a:p>
        </p:txBody>
      </p:sp>
      <p:graphicFrame>
        <p:nvGraphicFramePr>
          <p:cNvPr id="17" name="TextBox 1">
            <a:extLst>
              <a:ext uri="{FF2B5EF4-FFF2-40B4-BE49-F238E27FC236}">
                <a16:creationId xmlns:a16="http://schemas.microsoft.com/office/drawing/2014/main" id="{62674D71-F257-A258-381A-1F0FBDF75112}"/>
              </a:ext>
            </a:extLst>
          </p:cNvPr>
          <p:cNvGraphicFramePr/>
          <p:nvPr>
            <p:extLst>
              <p:ext uri="{D42A27DB-BD31-4B8C-83A1-F6EECF244321}">
                <p14:modId xmlns:p14="http://schemas.microsoft.com/office/powerpoint/2010/main" val="2800958241"/>
              </p:ext>
            </p:extLst>
          </p:nvPr>
        </p:nvGraphicFramePr>
        <p:xfrm>
          <a:off x="1241376" y="1831132"/>
          <a:ext cx="11531649" cy="6447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 up of a blue and orange wave&#10;&#10;AI-generated content may be incorrect.">
            <a:extLst>
              <a:ext uri="{FF2B5EF4-FFF2-40B4-BE49-F238E27FC236}">
                <a16:creationId xmlns:a16="http://schemas.microsoft.com/office/drawing/2014/main" id="{7E28737E-30AE-FC33-932F-FDD4261444A5}"/>
              </a:ext>
            </a:extLst>
          </p:cNvPr>
          <p:cNvPicPr>
            <a:picLocks noChangeAspect="1"/>
          </p:cNvPicPr>
          <p:nvPr/>
        </p:nvPicPr>
        <p:blipFill>
          <a:blip r:embed="rId9"/>
          <a:stretch>
            <a:fillRect/>
          </a:stretch>
        </p:blipFill>
        <p:spPr>
          <a:xfrm>
            <a:off x="0" y="8815908"/>
            <a:ext cx="13712569" cy="1480723"/>
          </a:xfrm>
          <a:prstGeom prst="rect">
            <a:avLst/>
          </a:prstGeom>
        </p:spPr>
      </p:pic>
    </p:spTree>
    <p:custDataLst>
      <p:tags r:id="rId1"/>
    </p:custDataLst>
    <p:extLst>
      <p:ext uri="{BB962C8B-B14F-4D97-AF65-F5344CB8AC3E}">
        <p14:creationId xmlns:p14="http://schemas.microsoft.com/office/powerpoint/2010/main" val="281786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8191B75-5A90-3A53-A823-78519DDA17A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7956B7-6038-9BA2-5FCC-FC1E37ED2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71257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4895F0-1548-1A58-7F67-A9F3AD700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65646" y="0"/>
            <a:ext cx="7950350"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9AB0E8F-79A5-A950-EB50-B8B7E9BF99B7}"/>
              </a:ext>
            </a:extLst>
          </p:cNvPr>
          <p:cNvSpPr txBox="1"/>
          <p:nvPr/>
        </p:nvSpPr>
        <p:spPr>
          <a:xfrm>
            <a:off x="482006" y="246956"/>
            <a:ext cx="12712698" cy="18252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dirty="0">
                <a:solidFill>
                  <a:srgbClr val="BF2B24"/>
                </a:solidFill>
                <a:latin typeface="Quicksand Bold" pitchFamily="2" charset="0"/>
                <a:ea typeface="+mj-ea"/>
                <a:cs typeface="+mj-cs"/>
              </a:rPr>
              <a:t>Monitoring and Complaints</a:t>
            </a:r>
          </a:p>
        </p:txBody>
      </p:sp>
      <p:sp>
        <p:nvSpPr>
          <p:cNvPr id="5" name="Slide Number Placeholder 4">
            <a:extLst>
              <a:ext uri="{FF2B5EF4-FFF2-40B4-BE49-F238E27FC236}">
                <a16:creationId xmlns:a16="http://schemas.microsoft.com/office/drawing/2014/main" id="{DFA4EF51-6625-B79C-2E9F-FD124763084B}"/>
              </a:ext>
            </a:extLst>
          </p:cNvPr>
          <p:cNvSpPr>
            <a:spLocks noGrp="1"/>
          </p:cNvSpPr>
          <p:nvPr>
            <p:ph type="sldNum" sz="quarter" idx="12"/>
          </p:nvPr>
        </p:nvSpPr>
        <p:spPr>
          <a:xfrm>
            <a:off x="9686925" y="9534525"/>
            <a:ext cx="3086100" cy="547687"/>
          </a:xfrm>
        </p:spPr>
        <p:txBody>
          <a:bodyPr vert="horz" lIns="91440" tIns="45720" rIns="91440" bIns="45720" rtlCol="0" anchor="ctr">
            <a:normAutofit/>
          </a:bodyPr>
          <a:lstStyle/>
          <a:p>
            <a:pPr>
              <a:spcAft>
                <a:spcPts val="600"/>
              </a:spcAft>
              <a:defRPr/>
            </a:pPr>
            <a:fld id="{B6F15528-21DE-4FAA-801E-634DDDAF4B2B}" type="slidenum">
              <a:rPr lang="en-US" sz="1200" smtClean="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graphicFrame>
        <p:nvGraphicFramePr>
          <p:cNvPr id="17" name="TextBox 1">
            <a:extLst>
              <a:ext uri="{FF2B5EF4-FFF2-40B4-BE49-F238E27FC236}">
                <a16:creationId xmlns:a16="http://schemas.microsoft.com/office/drawing/2014/main" id="{05EE545E-EE09-C7B6-F35A-480415E3AD53}"/>
              </a:ext>
            </a:extLst>
          </p:cNvPr>
          <p:cNvGraphicFramePr/>
          <p:nvPr>
            <p:extLst>
              <p:ext uri="{D42A27DB-BD31-4B8C-83A1-F6EECF244321}">
                <p14:modId xmlns:p14="http://schemas.microsoft.com/office/powerpoint/2010/main" val="3788416068"/>
              </p:ext>
            </p:extLst>
          </p:nvPr>
        </p:nvGraphicFramePr>
        <p:xfrm>
          <a:off x="1241376" y="2008235"/>
          <a:ext cx="11531649" cy="6270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 up of a blue and orange wave&#10;&#10;AI-generated content may be incorrect.">
            <a:extLst>
              <a:ext uri="{FF2B5EF4-FFF2-40B4-BE49-F238E27FC236}">
                <a16:creationId xmlns:a16="http://schemas.microsoft.com/office/drawing/2014/main" id="{947CF3E4-C657-EA4A-88B0-6A80CC2EBAD5}"/>
              </a:ext>
            </a:extLst>
          </p:cNvPr>
          <p:cNvPicPr>
            <a:picLocks noChangeAspect="1"/>
          </p:cNvPicPr>
          <p:nvPr/>
        </p:nvPicPr>
        <p:blipFill>
          <a:blip r:embed="rId9"/>
          <a:stretch>
            <a:fillRect/>
          </a:stretch>
        </p:blipFill>
        <p:spPr>
          <a:xfrm>
            <a:off x="0" y="8815908"/>
            <a:ext cx="13712569" cy="1480723"/>
          </a:xfrm>
          <a:prstGeom prst="rect">
            <a:avLst/>
          </a:prstGeom>
        </p:spPr>
      </p:pic>
    </p:spTree>
    <p:custDataLst>
      <p:tags r:id="rId1"/>
    </p:custDataLst>
    <p:extLst>
      <p:ext uri="{BB962C8B-B14F-4D97-AF65-F5344CB8AC3E}">
        <p14:creationId xmlns:p14="http://schemas.microsoft.com/office/powerpoint/2010/main" val="314265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BCC8D-38A3-889B-2C7E-5ED5DC4C0DAA}"/>
              </a:ext>
            </a:extLst>
          </p:cNvPr>
          <p:cNvSpPr>
            <a:spLocks noGrp="1"/>
          </p:cNvSpPr>
          <p:nvPr>
            <p:ph type="title"/>
          </p:nvPr>
        </p:nvSpPr>
        <p:spPr>
          <a:xfrm>
            <a:off x="942975" y="5544914"/>
            <a:ext cx="11830050" cy="4279106"/>
          </a:xfrm>
        </p:spPr>
        <p:txBody>
          <a:bodyPr>
            <a:normAutofit/>
          </a:bodyPr>
          <a:lstStyle/>
          <a:p>
            <a:r>
              <a:rPr lang="en-AU" sz="12500" b="1" dirty="0"/>
              <a:t>What research tells us…</a:t>
            </a:r>
          </a:p>
        </p:txBody>
      </p:sp>
      <p:sp>
        <p:nvSpPr>
          <p:cNvPr id="2" name="Slide Number Placeholder 1">
            <a:extLst>
              <a:ext uri="{FF2B5EF4-FFF2-40B4-BE49-F238E27FC236}">
                <a16:creationId xmlns:a16="http://schemas.microsoft.com/office/drawing/2014/main" id="{4024344A-15FE-FE1E-E040-BB656AA41E3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descr="A close up of a blue and orange wave&#10;&#10;AI-generated content may be incorrect.">
            <a:extLst>
              <a:ext uri="{FF2B5EF4-FFF2-40B4-BE49-F238E27FC236}">
                <a16:creationId xmlns:a16="http://schemas.microsoft.com/office/drawing/2014/main" id="{B26A5B62-027D-0C0C-A701-60DB4FC58BA8}"/>
              </a:ext>
            </a:extLst>
          </p:cNvPr>
          <p:cNvPicPr>
            <a:picLocks noChangeAspect="1"/>
          </p:cNvPicPr>
          <p:nvPr/>
        </p:nvPicPr>
        <p:blipFill>
          <a:blip r:embed="rId4"/>
          <a:srcRect l="54514" r="1129"/>
          <a:stretch/>
        </p:blipFill>
        <p:spPr>
          <a:xfrm>
            <a:off x="3683" y="1"/>
            <a:ext cx="13712317" cy="6079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ustDataLst>
      <p:tags r:id="rId1"/>
    </p:custDataLst>
    <p:extLst>
      <p:ext uri="{BB962C8B-B14F-4D97-AF65-F5344CB8AC3E}">
        <p14:creationId xmlns:p14="http://schemas.microsoft.com/office/powerpoint/2010/main" val="654529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7dpLCPgY"/>
  <p:tag name="SLIDO_APP_VERSION" val="1.16.0.6404"/>
  <p:tag name="SLIDO_PRESENTATION_ID" val="87734a6f-09c8-4337-81fe-b5e53a73c292"/>
  <p:tag name="SLIDO_EVENT_UUID" val="31ad9070-858d-49ba-b18f-3538ae7012e2"/>
  <p:tag name="SLIDO_EVENT_SECTION_UUID" val="d2d7af4e-2bdb-43ef-8d1b-d7c24476bea9"/>
  <p:tag name="ARTICULATE_PROJECT_OPEN" val="0"/>
  <p:tag name="ARTICULATE_SLIDE_COUNT" val="19"/>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SS">
      <a:dk1>
        <a:srgbClr val="1F464F"/>
      </a:dk1>
      <a:lt1>
        <a:sysClr val="window" lastClr="FFFFFF"/>
      </a:lt1>
      <a:dk2>
        <a:srgbClr val="108D93"/>
      </a:dk2>
      <a:lt2>
        <a:srgbClr val="F2C32A"/>
      </a:lt2>
      <a:accent1>
        <a:srgbClr val="1F464F"/>
      </a:accent1>
      <a:accent2>
        <a:srgbClr val="ED7D31"/>
      </a:accent2>
      <a:accent3>
        <a:srgbClr val="E8A028"/>
      </a:accent3>
      <a:accent4>
        <a:srgbClr val="FFC000"/>
      </a:accent4>
      <a:accent5>
        <a:srgbClr val="108D93"/>
      </a:accent5>
      <a:accent6>
        <a:srgbClr val="F2C32A"/>
      </a:accent6>
      <a:hlink>
        <a:srgbClr val="108D93"/>
      </a:hlink>
      <a:folHlink>
        <a:srgbClr val="BF2C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S Background Presentation" id="{58024ADD-AE06-4989-AA6D-FEFEA4766C83}" vid="{363CB482-C667-46B6-A771-4C1E2F3E4F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CSS Background Presentation</Template>
  <TotalTime>4684</TotalTime>
  <Words>3807</Words>
  <Application>Microsoft Office PowerPoint</Application>
  <PresentationFormat>Custom</PresentationFormat>
  <Paragraphs>266</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Quicksand Bold</vt:lpstr>
      <vt:lpstr>Source Sans Pro</vt:lpstr>
      <vt:lpstr>Calibri</vt:lpstr>
      <vt:lpstr>Aptos</vt:lpstr>
      <vt:lpstr>inherit</vt:lpstr>
      <vt:lpstr>Quicksand</vt:lpstr>
      <vt:lpstr>Calibri Light</vt:lpstr>
      <vt:lpstr>Symbol</vt:lpstr>
      <vt:lpstr>Arial</vt:lpstr>
      <vt:lpstr>Office Theme</vt:lpstr>
      <vt:lpstr>Ausdance ACT</vt:lpstr>
      <vt:lpstr>PowerPoint Presentation</vt:lpstr>
      <vt:lpstr>PowerPoint Presentation</vt:lpstr>
      <vt:lpstr>The ACT Child Safe Standards Scheme</vt:lpstr>
      <vt:lpstr>PowerPoint Presentation</vt:lpstr>
      <vt:lpstr>PowerPoint Presentation</vt:lpstr>
      <vt:lpstr>PowerPoint Presentation</vt:lpstr>
      <vt:lpstr>PowerPoint Presentation</vt:lpstr>
      <vt:lpstr>What research tells us…</vt:lpstr>
      <vt:lpstr>PowerPoint Presentation</vt:lpstr>
      <vt:lpstr>What does the research say about responding to safety?</vt:lpstr>
      <vt:lpstr>What does the research say about what makes children and young people feel safe?</vt:lpstr>
      <vt:lpstr>Some practical tips to implement the Standards</vt:lpstr>
      <vt:lpstr>The CYPC survey</vt:lpstr>
      <vt:lpstr>PowerPoint Presentation</vt:lpstr>
      <vt:lpstr>Resources </vt:lpstr>
      <vt:lpstr>Resources</vt:lpstr>
      <vt:lpstr>Your feedback is important to us.  Please take our short satisfaction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Nash, Rosanne</dc:creator>
  <cp:lastModifiedBy>Nash, Rosanne</cp:lastModifiedBy>
  <cp:revision>28</cp:revision>
  <dcterms:created xsi:type="dcterms:W3CDTF">2025-04-07T06:27:17Z</dcterms:created>
  <dcterms:modified xsi:type="dcterms:W3CDTF">2025-05-07T04:43:08Z</dcterms:modified>
  <dc:identifier>DAFxeTEAe0E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af8531-eb46-4968-8cb3-105d2f5ea87e_Enabled">
    <vt:lpwstr>true</vt:lpwstr>
  </property>
  <property fmtid="{D5CDD505-2E9C-101B-9397-08002B2CF9AE}" pid="3" name="MSIP_Label_69af8531-eb46-4968-8cb3-105d2f5ea87e_SetDate">
    <vt:lpwstr>2024-05-03T00:16:18Z</vt:lpwstr>
  </property>
  <property fmtid="{D5CDD505-2E9C-101B-9397-08002B2CF9AE}" pid="4" name="MSIP_Label_69af8531-eb46-4968-8cb3-105d2f5ea87e_Method">
    <vt:lpwstr>Standard</vt:lpwstr>
  </property>
  <property fmtid="{D5CDD505-2E9C-101B-9397-08002B2CF9AE}" pid="5" name="MSIP_Label_69af8531-eb46-4968-8cb3-105d2f5ea87e_Name">
    <vt:lpwstr>Official - No Marking</vt:lpwstr>
  </property>
  <property fmtid="{D5CDD505-2E9C-101B-9397-08002B2CF9AE}" pid="6" name="MSIP_Label_69af8531-eb46-4968-8cb3-105d2f5ea87e_SiteId">
    <vt:lpwstr>b46c1908-0334-4236-b978-585ee88e4199</vt:lpwstr>
  </property>
  <property fmtid="{D5CDD505-2E9C-101B-9397-08002B2CF9AE}" pid="7" name="MSIP_Label_69af8531-eb46-4968-8cb3-105d2f5ea87e_ActionId">
    <vt:lpwstr>8d01421d-76a7-4bff-8412-2751bc7fff21</vt:lpwstr>
  </property>
  <property fmtid="{D5CDD505-2E9C-101B-9397-08002B2CF9AE}" pid="8" name="MSIP_Label_69af8531-eb46-4968-8cb3-105d2f5ea87e_ContentBits">
    <vt:lpwstr>0</vt:lpwstr>
  </property>
  <property fmtid="{D5CDD505-2E9C-101B-9397-08002B2CF9AE}" pid="9" name="ArticulateGUID">
    <vt:lpwstr>8FA4F80F-50FC-41A5-AF73-2166EB77401F</vt:lpwstr>
  </property>
  <property fmtid="{D5CDD505-2E9C-101B-9397-08002B2CF9AE}" pid="10" name="ArticulatePath">
    <vt:lpwstr>V0.1 Child Safe Standards - CYPC - Generic - 05 July 2024</vt:lpwstr>
  </property>
</Properties>
</file>